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4" r:id="rId3"/>
    <p:sldId id="259" r:id="rId4"/>
    <p:sldId id="260"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5446"/>
  </p:normalViewPr>
  <p:slideViewPr>
    <p:cSldViewPr snapToGrid="0" snapToObjects="1">
      <p:cViewPr varScale="1">
        <p:scale>
          <a:sx n="86" d="100"/>
          <a:sy n="86" d="100"/>
        </p:scale>
        <p:origin x="15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7874F-1AED-FD49-ACA6-2745F0399CA0}" type="datetimeFigureOut">
              <a:rPr lang="en-GB" smtClean="0"/>
              <a:t>15/11/2019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9AC2B-615C-7C4D-8208-42DA46413FF0}" type="slidenum">
              <a:rPr lang="en-GB" smtClean="0"/>
              <a:t>‹#›</a:t>
            </a:fld>
            <a:endParaRPr lang="en-GB"/>
          </a:p>
        </p:txBody>
      </p:sp>
    </p:spTree>
    <p:extLst>
      <p:ext uri="{BB962C8B-B14F-4D97-AF65-F5344CB8AC3E}">
        <p14:creationId xmlns:p14="http://schemas.microsoft.com/office/powerpoint/2010/main" val="238195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 will focus on 3 women from the UK to highlight the contributions to equality for all people</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7D9AC2B-615C-7C4D-8208-42DA46413FF0}" type="slidenum">
              <a:rPr lang="en-GB" smtClean="0"/>
              <a:t>1</a:t>
            </a:fld>
            <a:endParaRPr lang="en-GB"/>
          </a:p>
        </p:txBody>
      </p:sp>
    </p:spTree>
    <p:extLst>
      <p:ext uri="{BB962C8B-B14F-4D97-AF65-F5344CB8AC3E}">
        <p14:creationId xmlns:p14="http://schemas.microsoft.com/office/powerpoint/2010/main" val="117019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Arial" panose="020B0604020202020204" pitchFamily="34" charset="0"/>
                <a:cs typeface="Arial" panose="020B0604020202020204" pitchFamily="34" charset="0"/>
              </a:rPr>
              <a:t>Picture of Barbara Stewart hands. Barbara was a poet and community activist. She was also known for her work on disability hate crime.</a:t>
            </a:r>
          </a:p>
          <a:p>
            <a:endParaRPr lang="en-GB" dirty="0"/>
          </a:p>
          <a:p>
            <a:endParaRPr lang="en-GB" dirty="0"/>
          </a:p>
        </p:txBody>
      </p:sp>
      <p:sp>
        <p:nvSpPr>
          <p:cNvPr id="4" name="Slide Number Placeholder 3"/>
          <p:cNvSpPr>
            <a:spLocks noGrp="1"/>
          </p:cNvSpPr>
          <p:nvPr>
            <p:ph type="sldNum" sz="quarter" idx="5"/>
          </p:nvPr>
        </p:nvSpPr>
        <p:spPr/>
        <p:txBody>
          <a:bodyPr/>
          <a:lstStyle/>
          <a:p>
            <a:fld id="{17D9AC2B-615C-7C4D-8208-42DA46413FF0}" type="slidenum">
              <a:rPr lang="en-GB" smtClean="0"/>
              <a:t>2</a:t>
            </a:fld>
            <a:endParaRPr lang="en-GB"/>
          </a:p>
        </p:txBody>
      </p:sp>
    </p:spTree>
    <p:extLst>
      <p:ext uri="{BB962C8B-B14F-4D97-AF65-F5344CB8AC3E}">
        <p14:creationId xmlns:p14="http://schemas.microsoft.com/office/powerpoint/2010/main" val="175775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7D9AC2B-615C-7C4D-8208-42DA46413FF0}" type="slidenum">
              <a:rPr lang="en-GB" smtClean="0"/>
              <a:t>3</a:t>
            </a:fld>
            <a:endParaRPr lang="en-GB"/>
          </a:p>
        </p:txBody>
      </p:sp>
    </p:spTree>
    <p:extLst>
      <p:ext uri="{BB962C8B-B14F-4D97-AF65-F5344CB8AC3E}">
        <p14:creationId xmlns:p14="http://schemas.microsoft.com/office/powerpoint/2010/main" val="132346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Arial" panose="020B0604020202020204" pitchFamily="34" charset="0"/>
                <a:cs typeface="Arial" panose="020B0604020202020204" pitchFamily="34" charset="0"/>
              </a:rPr>
              <a:t>Millie’s comment taken from Disability Politic: Understanding Our Past, Changing Our Future written by Jane Campbell and Mike Oliver. </a:t>
            </a:r>
          </a:p>
        </p:txBody>
      </p:sp>
      <p:sp>
        <p:nvSpPr>
          <p:cNvPr id="4" name="Slide Number Placeholder 3"/>
          <p:cNvSpPr>
            <a:spLocks noGrp="1"/>
          </p:cNvSpPr>
          <p:nvPr>
            <p:ph type="sldNum" sz="quarter" idx="5"/>
          </p:nvPr>
        </p:nvSpPr>
        <p:spPr/>
        <p:txBody>
          <a:bodyPr/>
          <a:lstStyle/>
          <a:p>
            <a:fld id="{17D9AC2B-615C-7C4D-8208-42DA46413FF0}" type="slidenum">
              <a:rPr lang="en-GB" smtClean="0"/>
              <a:t>4</a:t>
            </a:fld>
            <a:endParaRPr lang="en-GB"/>
          </a:p>
        </p:txBody>
      </p:sp>
    </p:spTree>
    <p:extLst>
      <p:ext uri="{BB962C8B-B14F-4D97-AF65-F5344CB8AC3E}">
        <p14:creationId xmlns:p14="http://schemas.microsoft.com/office/powerpoint/2010/main" val="91601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9AC2B-615C-7C4D-8208-42DA46413FF0}" type="slidenum">
              <a:rPr lang="en-GB" smtClean="0"/>
              <a:t>5</a:t>
            </a:fld>
            <a:endParaRPr lang="en-GB"/>
          </a:p>
        </p:txBody>
      </p:sp>
    </p:spTree>
    <p:extLst>
      <p:ext uri="{BB962C8B-B14F-4D97-AF65-F5344CB8AC3E}">
        <p14:creationId xmlns:p14="http://schemas.microsoft.com/office/powerpoint/2010/main" val="331062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91C0-1DE9-DF42-AF5F-7528EBA07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8F6F98-62BD-5C4D-BCC2-BA19962DF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12BC56-C989-E647-9B86-258FE31C158E}"/>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5" name="Footer Placeholder 4">
            <a:extLst>
              <a:ext uri="{FF2B5EF4-FFF2-40B4-BE49-F238E27FC236}">
                <a16:creationId xmlns:a16="http://schemas.microsoft.com/office/drawing/2014/main" id="{FD358620-91E5-3B45-AA96-27DD97521C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FBCC2-3281-3E48-A4BF-5A39EB0D44AB}"/>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401979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162B-0343-8144-95CA-103E86F975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0EEC78-7679-1948-8F7B-8DF4E5E04E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4FFA92-9DC8-6844-8016-1AB8BFD2FD45}"/>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5" name="Footer Placeholder 4">
            <a:extLst>
              <a:ext uri="{FF2B5EF4-FFF2-40B4-BE49-F238E27FC236}">
                <a16:creationId xmlns:a16="http://schemas.microsoft.com/office/drawing/2014/main" id="{EC947D6C-4C4E-D94C-92DD-80B6F35BD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0AC85-F2F3-4545-948E-24643E8E9447}"/>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11497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59E9D-BA9B-724D-B6AA-9C60A7DC5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70FCB-0393-4A4F-BCC3-9D748F6A1B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02C702-A2F0-374B-A762-6040C6B9674D}"/>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5" name="Footer Placeholder 4">
            <a:extLst>
              <a:ext uri="{FF2B5EF4-FFF2-40B4-BE49-F238E27FC236}">
                <a16:creationId xmlns:a16="http://schemas.microsoft.com/office/drawing/2014/main" id="{9F1D79AB-571A-AC44-B5C7-6338F972C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098EE-49E4-F24D-A29D-359B23472EBD}"/>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32489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D888-1EE5-1841-862B-57DAE33690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1771A4-E72F-3941-9008-D422CA11A4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13BBC7-8DA4-514B-A240-3B5E8812CF86}"/>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5" name="Footer Placeholder 4">
            <a:extLst>
              <a:ext uri="{FF2B5EF4-FFF2-40B4-BE49-F238E27FC236}">
                <a16:creationId xmlns:a16="http://schemas.microsoft.com/office/drawing/2014/main" id="{24DB74EB-1159-BA43-AFE2-CB791C1E23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873E6-AF02-F74F-98B0-A30B42363686}"/>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192290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2CF1-C8E2-0D40-A331-E68A87B00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3340F5-CECF-E642-A3F0-38B9645CC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E62E64-8FA9-524A-B8AF-2A574AD7F5F1}"/>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5" name="Footer Placeholder 4">
            <a:extLst>
              <a:ext uri="{FF2B5EF4-FFF2-40B4-BE49-F238E27FC236}">
                <a16:creationId xmlns:a16="http://schemas.microsoft.com/office/drawing/2014/main" id="{C9E387B4-0F9C-8747-A4C4-B96DD948F0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510D1F-7626-2148-892C-090D3D222A92}"/>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242437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835-8FF4-0F40-B1D4-D43D956A98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C37C91-173D-4341-AA61-B4F0BBA27F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AEB81A-8066-2848-B853-7A250B84C9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4AF44-59E3-5145-A40C-4364AD6B5F03}"/>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6" name="Footer Placeholder 5">
            <a:extLst>
              <a:ext uri="{FF2B5EF4-FFF2-40B4-BE49-F238E27FC236}">
                <a16:creationId xmlns:a16="http://schemas.microsoft.com/office/drawing/2014/main" id="{535C80C7-F33A-C24C-9CC0-A93B445332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05CD2-7100-EF42-A9F5-02473F726225}"/>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38524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6DC8-5A44-BA4C-B2B4-88E4F8DB84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9C3844-A3CE-F940-BDAC-68CEFAE4D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F89974-D205-344A-B138-C90F6C6781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1C4994-37F9-284E-A265-37F96B26A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DCF833-0993-9A4F-9536-84CEF3C216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2D595C-5AEB-2B4B-AC76-F381F61A1BF4}"/>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8" name="Footer Placeholder 7">
            <a:extLst>
              <a:ext uri="{FF2B5EF4-FFF2-40B4-BE49-F238E27FC236}">
                <a16:creationId xmlns:a16="http://schemas.microsoft.com/office/drawing/2014/main" id="{BD16FBA4-188C-6C47-BB0C-9E71286383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BC91D7D-E6F7-054F-95EB-C0DBDF7FB8D7}"/>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167808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9D30-0404-B747-8202-AC2E176539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9D2489-B13D-8F47-9CE5-C886DD0FA655}"/>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4" name="Footer Placeholder 3">
            <a:extLst>
              <a:ext uri="{FF2B5EF4-FFF2-40B4-BE49-F238E27FC236}">
                <a16:creationId xmlns:a16="http://schemas.microsoft.com/office/drawing/2014/main" id="{1A1BA4DC-1880-444F-8410-D436A1337E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A90988-75E7-4E42-99D4-C78668CA7268}"/>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192596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8352F-2FF7-9C49-A20C-2C0B8B3ACD17}"/>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3" name="Footer Placeholder 2">
            <a:extLst>
              <a:ext uri="{FF2B5EF4-FFF2-40B4-BE49-F238E27FC236}">
                <a16:creationId xmlns:a16="http://schemas.microsoft.com/office/drawing/2014/main" id="{C1F5AB84-1371-EA40-8787-EA3246FEB0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92BCBE-5441-CD44-99A7-35A1B43DA084}"/>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102909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EF95-7105-7B4A-9EE5-55CCBF589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C5D1AD-B3FD-F347-A182-6E69DE8D0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9FC767-7265-7A40-B82E-20DE6C6C9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26C1AE-C8A6-EA43-AA41-1CCACC7A3D39}"/>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6" name="Footer Placeholder 5">
            <a:extLst>
              <a:ext uri="{FF2B5EF4-FFF2-40B4-BE49-F238E27FC236}">
                <a16:creationId xmlns:a16="http://schemas.microsoft.com/office/drawing/2014/main" id="{5B85006E-64EA-3A4A-8ED7-3EF9F96E5E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46FFCD-70AD-8548-91C5-C3EAD0DE22D7}"/>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119685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38A8-F508-814F-83B9-0287B896A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B8E0D-3BE8-3547-9E92-BAB2BE2F7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062F0A-8D2C-6C4C-9BDB-9707D47FF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C79CFB-81C1-B043-905B-AA6AB3E7EBC7}"/>
              </a:ext>
            </a:extLst>
          </p:cNvPr>
          <p:cNvSpPr>
            <a:spLocks noGrp="1"/>
          </p:cNvSpPr>
          <p:nvPr>
            <p:ph type="dt" sz="half" idx="10"/>
          </p:nvPr>
        </p:nvSpPr>
        <p:spPr/>
        <p:txBody>
          <a:bodyPr/>
          <a:lstStyle/>
          <a:p>
            <a:fld id="{B1F58667-05BF-4B47-9050-059E4EDBA7E7}" type="datetimeFigureOut">
              <a:rPr lang="en-GB" smtClean="0"/>
              <a:t>15/11/2019</a:t>
            </a:fld>
            <a:endParaRPr lang="en-GB"/>
          </a:p>
        </p:txBody>
      </p:sp>
      <p:sp>
        <p:nvSpPr>
          <p:cNvPr id="6" name="Footer Placeholder 5">
            <a:extLst>
              <a:ext uri="{FF2B5EF4-FFF2-40B4-BE49-F238E27FC236}">
                <a16:creationId xmlns:a16="http://schemas.microsoft.com/office/drawing/2014/main" id="{E8E2D692-5517-0548-9EE3-4CADD024CF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CEE0E7-F7A5-7D46-B601-DC4C88ABA0CD}"/>
              </a:ext>
            </a:extLst>
          </p:cNvPr>
          <p:cNvSpPr>
            <a:spLocks noGrp="1"/>
          </p:cNvSpPr>
          <p:nvPr>
            <p:ph type="sldNum" sz="quarter" idx="12"/>
          </p:nvPr>
        </p:nvSpPr>
        <p:spPr/>
        <p:txBody>
          <a:bodyPr/>
          <a:lstStyle/>
          <a:p>
            <a:fld id="{9FFF28DD-A811-9642-946F-80144AF75279}" type="slidenum">
              <a:rPr lang="en-GB" smtClean="0"/>
              <a:t>‹#›</a:t>
            </a:fld>
            <a:endParaRPr lang="en-GB"/>
          </a:p>
        </p:txBody>
      </p:sp>
    </p:spTree>
    <p:extLst>
      <p:ext uri="{BB962C8B-B14F-4D97-AF65-F5344CB8AC3E}">
        <p14:creationId xmlns:p14="http://schemas.microsoft.com/office/powerpoint/2010/main" val="99831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08607-235E-EE4A-96AA-F21E6C05B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9F4293-0D2A-2F45-A9A4-BCDFABE18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F680C-6DC1-934F-BFF8-2EC624B60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58667-05BF-4B47-9050-059E4EDBA7E7}" type="datetimeFigureOut">
              <a:rPr lang="en-GB" smtClean="0"/>
              <a:t>15/11/2019</a:t>
            </a:fld>
            <a:endParaRPr lang="en-GB"/>
          </a:p>
        </p:txBody>
      </p:sp>
      <p:sp>
        <p:nvSpPr>
          <p:cNvPr id="5" name="Footer Placeholder 4">
            <a:extLst>
              <a:ext uri="{FF2B5EF4-FFF2-40B4-BE49-F238E27FC236}">
                <a16:creationId xmlns:a16="http://schemas.microsoft.com/office/drawing/2014/main" id="{2E13FB4C-0E42-B947-8F24-8963CAF82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1C9423-A66F-A04D-B1DD-B3711DE97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F28DD-A811-9642-946F-80144AF75279}" type="slidenum">
              <a:rPr lang="en-GB" smtClean="0"/>
              <a:t>‹#›</a:t>
            </a:fld>
            <a:endParaRPr lang="en-GB"/>
          </a:p>
        </p:txBody>
      </p:sp>
    </p:spTree>
    <p:extLst>
      <p:ext uri="{BB962C8B-B14F-4D97-AF65-F5344CB8AC3E}">
        <p14:creationId xmlns:p14="http://schemas.microsoft.com/office/powerpoint/2010/main" val="107598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1904-145D-BA4B-BAB8-899AC354254D}"/>
              </a:ext>
            </a:extLst>
          </p:cNvPr>
          <p:cNvSpPr>
            <a:spLocks noGrp="1"/>
          </p:cNvSpPr>
          <p:nvPr>
            <p:ph type="ctrTitle"/>
          </p:nvPr>
        </p:nvSpPr>
        <p:spPr>
          <a:xfrm>
            <a:off x="254833" y="1122363"/>
            <a:ext cx="11692328" cy="2387600"/>
          </a:xfrm>
        </p:spPr>
        <p:txBody>
          <a:bodyPr>
            <a:normAutofit/>
          </a:bodyPr>
          <a:lstStyle/>
          <a:p>
            <a:r>
              <a:rPr lang="en-GB" b="1" dirty="0">
                <a:latin typeface="Arial" panose="020B0604020202020204" pitchFamily="34" charset="0"/>
                <a:cs typeface="Arial" panose="020B0604020202020204" pitchFamily="34" charset="0"/>
              </a:rPr>
              <a:t>UK Disability History Month</a:t>
            </a:r>
            <a:br>
              <a:rPr lang="en-GB" dirty="0"/>
            </a:br>
            <a:endParaRPr lang="en-GB" dirty="0"/>
          </a:p>
        </p:txBody>
      </p:sp>
      <p:sp>
        <p:nvSpPr>
          <p:cNvPr id="3" name="Subtitle 2">
            <a:extLst>
              <a:ext uri="{FF2B5EF4-FFF2-40B4-BE49-F238E27FC236}">
                <a16:creationId xmlns:a16="http://schemas.microsoft.com/office/drawing/2014/main" id="{591C0439-4DC9-B04D-9A01-EA4C11999C4A}"/>
              </a:ext>
            </a:extLst>
          </p:cNvPr>
          <p:cNvSpPr>
            <a:spLocks noGrp="1"/>
          </p:cNvSpPr>
          <p:nvPr>
            <p:ph type="subTitle" idx="1"/>
          </p:nvPr>
        </p:nvSpPr>
        <p:spPr>
          <a:xfrm>
            <a:off x="1524000" y="3602038"/>
            <a:ext cx="9144000" cy="2394028"/>
          </a:xfrm>
        </p:spPr>
        <p:txBody>
          <a:bodyPr>
            <a:normAutofit lnSpcReduction="10000"/>
          </a:bodyPr>
          <a:lstStyle/>
          <a:p>
            <a:r>
              <a:rPr lang="en-GB" sz="3600" dirty="0">
                <a:latin typeface="Arial" panose="020B0604020202020204" pitchFamily="34" charset="0"/>
                <a:cs typeface="Arial" panose="020B0604020202020204" pitchFamily="34" charset="0"/>
              </a:rPr>
              <a:t>Prominent Disabled Black leaders</a:t>
            </a:r>
          </a:p>
          <a:p>
            <a:r>
              <a:rPr lang="en-GB" sz="3600" dirty="0">
                <a:latin typeface="Arial" panose="020B0604020202020204" pitchFamily="34" charset="0"/>
                <a:cs typeface="Arial" panose="020B0604020202020204" pitchFamily="34" charset="0"/>
              </a:rPr>
              <a:t>18</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November 2019</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By Michelle Daley</a:t>
            </a:r>
          </a:p>
        </p:txBody>
      </p:sp>
    </p:spTree>
    <p:extLst>
      <p:ext uri="{BB962C8B-B14F-4D97-AF65-F5344CB8AC3E}">
        <p14:creationId xmlns:p14="http://schemas.microsoft.com/office/powerpoint/2010/main" val="53227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FEB8-46E7-F745-83FA-80D4CA9D8F5E}"/>
              </a:ext>
            </a:extLst>
          </p:cNvPr>
          <p:cNvSpPr>
            <a:spLocks noGrp="1"/>
          </p:cNvSpPr>
          <p:nvPr>
            <p:ph type="title"/>
          </p:nvPr>
        </p:nvSpPr>
        <p:spPr>
          <a:xfrm>
            <a:off x="239844" y="149903"/>
            <a:ext cx="11113956" cy="1540786"/>
          </a:xfrm>
        </p:spPr>
        <p:txBody>
          <a:bodyPr>
            <a:normAutofit/>
          </a:bodyPr>
          <a:lstStyle/>
          <a:p>
            <a:r>
              <a:rPr lang="en-GB" b="1" dirty="0">
                <a:latin typeface="Arial" panose="020B0604020202020204" pitchFamily="34" charset="0"/>
                <a:cs typeface="Arial" panose="020B0604020202020204" pitchFamily="34" charset="0"/>
              </a:rPr>
              <a:t>Disabled Black Leaders You Didn’t Learn About</a:t>
            </a:r>
            <a:endParaRPr lang="en-GB" dirty="0"/>
          </a:p>
        </p:txBody>
      </p:sp>
      <p:sp>
        <p:nvSpPr>
          <p:cNvPr id="3" name="Content Placeholder 2">
            <a:extLst>
              <a:ext uri="{FF2B5EF4-FFF2-40B4-BE49-F238E27FC236}">
                <a16:creationId xmlns:a16="http://schemas.microsoft.com/office/drawing/2014/main" id="{04226F82-3F95-4C41-AA97-9D69E5A7F481}"/>
              </a:ext>
            </a:extLst>
          </p:cNvPr>
          <p:cNvSpPr>
            <a:spLocks noGrp="1"/>
          </p:cNvSpPr>
          <p:nvPr>
            <p:ph sz="half" idx="1"/>
          </p:nvPr>
        </p:nvSpPr>
        <p:spPr>
          <a:xfrm>
            <a:off x="239844" y="1888761"/>
            <a:ext cx="6175946" cy="4478189"/>
          </a:xfrm>
        </p:spPr>
        <p:txBody>
          <a:bodyPr>
            <a:normAutofit fontScale="70000" lnSpcReduction="20000"/>
          </a:bodyPr>
          <a:lstStyle/>
          <a:p>
            <a:pPr marL="0" indent="0">
              <a:buNone/>
            </a:pPr>
            <a:r>
              <a:rPr lang="en-GB" sz="5800" dirty="0">
                <a:latin typeface="Arial" panose="020B0604020202020204" pitchFamily="34" charset="0"/>
                <a:cs typeface="Arial" panose="020B0604020202020204" pitchFamily="34" charset="0"/>
              </a:rPr>
              <a:t>We too… fought against oppression, desegregation of education, independent living, decent healthcare, travel, employment opportunities, accessible homes, decent laws and so on. </a:t>
            </a:r>
          </a:p>
          <a:p>
            <a:endParaRPr lang="en-GB" dirty="0"/>
          </a:p>
          <a:p>
            <a:endParaRPr lang="en-GB" dirty="0"/>
          </a:p>
        </p:txBody>
      </p:sp>
      <p:pic>
        <p:nvPicPr>
          <p:cNvPr id="5" name="Content Placeholder 4">
            <a:extLst>
              <a:ext uri="{FF2B5EF4-FFF2-40B4-BE49-F238E27FC236}">
                <a16:creationId xmlns:a16="http://schemas.microsoft.com/office/drawing/2014/main" id="{2D2A10DB-700E-954C-9E54-421F6F0ECAC3}"/>
              </a:ext>
            </a:extLst>
          </p:cNvPr>
          <p:cNvPicPr>
            <a:picLocks noGrp="1" noChangeAspect="1"/>
          </p:cNvPicPr>
          <p:nvPr>
            <p:ph sz="half" idx="2"/>
          </p:nvPr>
        </p:nvPicPr>
        <p:blipFill>
          <a:blip r:embed="rId3"/>
          <a:stretch>
            <a:fillRect/>
          </a:stretch>
        </p:blipFill>
        <p:spPr>
          <a:xfrm>
            <a:off x="6629398" y="1625646"/>
            <a:ext cx="5060574" cy="5060574"/>
          </a:xfrm>
          <a:prstGeom prst="rect">
            <a:avLst/>
          </a:prstGeom>
        </p:spPr>
      </p:pic>
    </p:spTree>
    <p:extLst>
      <p:ext uri="{BB962C8B-B14F-4D97-AF65-F5344CB8AC3E}">
        <p14:creationId xmlns:p14="http://schemas.microsoft.com/office/powerpoint/2010/main" val="211001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0F19-34A0-0744-996E-AD2A087999B2}"/>
              </a:ext>
            </a:extLst>
          </p:cNvPr>
          <p:cNvSpPr>
            <a:spLocks noGrp="1"/>
          </p:cNvSpPr>
          <p:nvPr>
            <p:ph type="title"/>
          </p:nvPr>
        </p:nvSpPr>
        <p:spPr>
          <a:xfrm>
            <a:off x="299803" y="0"/>
            <a:ext cx="10515600" cy="1325563"/>
          </a:xfrm>
        </p:spPr>
        <p:txBody>
          <a:bodyPr>
            <a:normAutofit/>
          </a:bodyPr>
          <a:lstStyle/>
          <a:p>
            <a:r>
              <a:rPr lang="en-GB" sz="6600" b="1" dirty="0">
                <a:latin typeface="Arial" panose="020B0604020202020204" pitchFamily="34" charset="0"/>
                <a:cs typeface="Arial" panose="020B0604020202020204" pitchFamily="34" charset="0"/>
              </a:rPr>
              <a:t>Mary Prince</a:t>
            </a:r>
          </a:p>
        </p:txBody>
      </p:sp>
      <p:sp>
        <p:nvSpPr>
          <p:cNvPr id="4" name="Content Placeholder 3">
            <a:extLst>
              <a:ext uri="{FF2B5EF4-FFF2-40B4-BE49-F238E27FC236}">
                <a16:creationId xmlns:a16="http://schemas.microsoft.com/office/drawing/2014/main" id="{77CF5FC2-6CFE-0F44-A2EE-F63203CD8EBB}"/>
              </a:ext>
            </a:extLst>
          </p:cNvPr>
          <p:cNvSpPr>
            <a:spLocks noGrp="1"/>
          </p:cNvSpPr>
          <p:nvPr>
            <p:ph sz="half" idx="2"/>
          </p:nvPr>
        </p:nvSpPr>
        <p:spPr>
          <a:xfrm>
            <a:off x="299803" y="1394085"/>
            <a:ext cx="7025811" cy="5324725"/>
          </a:xfrm>
        </p:spPr>
        <p:txBody>
          <a:bodyPr>
            <a:normAutofit fontScale="92500"/>
          </a:bodyPr>
          <a:lstStyle/>
          <a:p>
            <a:pPr marL="0" indent="0">
              <a:buNone/>
            </a:pPr>
            <a:r>
              <a:rPr lang="en-GB" dirty="0">
                <a:latin typeface="Arial" panose="020B0604020202020204" pitchFamily="34" charset="0"/>
                <a:cs typeface="Arial" panose="020B0604020202020204" pitchFamily="34" charset="0"/>
              </a:rPr>
              <a:t>“We don't mind hard work, if we had proper treatment, and proper wages like English servants, and proper time given in the week to keep us from breaking the Sabbath. But they won't give it: they will have work-work-work, night and day, sick or well, till we are quite done up; and we must not speak up nor look amiss, however much we be abused. And then when we are quite done up, who cares for us, more than for a lame horse? This is slavery. I tell it, to let English people know the truth.”</a:t>
            </a:r>
          </a:p>
          <a:p>
            <a:pPr marL="0" indent="0">
              <a:buNone/>
            </a:pPr>
            <a:endParaRPr lang="en-GB" sz="9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Mary Prince, The History of Mary Prince (1831) </a:t>
            </a:r>
          </a:p>
        </p:txBody>
      </p:sp>
      <p:pic>
        <p:nvPicPr>
          <p:cNvPr id="5" name="Content Placeholder 3">
            <a:extLst>
              <a:ext uri="{FF2B5EF4-FFF2-40B4-BE49-F238E27FC236}">
                <a16:creationId xmlns:a16="http://schemas.microsoft.com/office/drawing/2014/main" id="{72A17801-D24C-2246-839A-E2F1E4D9DD3B}"/>
              </a:ext>
            </a:extLst>
          </p:cNvPr>
          <p:cNvPicPr>
            <a:picLocks noGrp="1" noChangeAspect="1"/>
          </p:cNvPicPr>
          <p:nvPr>
            <p:ph sz="half" idx="1"/>
          </p:nvPr>
        </p:nvPicPr>
        <p:blipFill>
          <a:blip r:embed="rId3"/>
          <a:stretch>
            <a:fillRect/>
          </a:stretch>
        </p:blipFill>
        <p:spPr>
          <a:xfrm>
            <a:off x="7490012" y="360366"/>
            <a:ext cx="4008988" cy="6179599"/>
          </a:xfrm>
          <a:prstGeom prst="rect">
            <a:avLst/>
          </a:prstGeom>
        </p:spPr>
      </p:pic>
    </p:spTree>
    <p:extLst>
      <p:ext uri="{BB962C8B-B14F-4D97-AF65-F5344CB8AC3E}">
        <p14:creationId xmlns:p14="http://schemas.microsoft.com/office/powerpoint/2010/main" val="347180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FC58-06FA-E445-A78C-2CC3E4299999}"/>
              </a:ext>
            </a:extLst>
          </p:cNvPr>
          <p:cNvSpPr>
            <a:spLocks noGrp="1"/>
          </p:cNvSpPr>
          <p:nvPr>
            <p:ph type="title"/>
          </p:nvPr>
        </p:nvSpPr>
        <p:spPr>
          <a:xfrm>
            <a:off x="404734" y="104034"/>
            <a:ext cx="10515600" cy="1325563"/>
          </a:xfrm>
        </p:spPr>
        <p:txBody>
          <a:bodyPr>
            <a:normAutofit/>
          </a:bodyPr>
          <a:lstStyle/>
          <a:p>
            <a:r>
              <a:rPr lang="en-GB" sz="6000" b="1" dirty="0">
                <a:latin typeface="Arial" panose="020B0604020202020204" pitchFamily="34" charset="0"/>
                <a:cs typeface="Arial" panose="020B0604020202020204" pitchFamily="34" charset="0"/>
              </a:rPr>
              <a:t>Nasa Begum and Millie Hill </a:t>
            </a:r>
          </a:p>
        </p:txBody>
      </p:sp>
      <p:sp>
        <p:nvSpPr>
          <p:cNvPr id="3" name="Content Placeholder 2">
            <a:extLst>
              <a:ext uri="{FF2B5EF4-FFF2-40B4-BE49-F238E27FC236}">
                <a16:creationId xmlns:a16="http://schemas.microsoft.com/office/drawing/2014/main" id="{D775089C-B039-6649-89FD-FAEF51786D4A}"/>
              </a:ext>
            </a:extLst>
          </p:cNvPr>
          <p:cNvSpPr>
            <a:spLocks noGrp="1"/>
          </p:cNvSpPr>
          <p:nvPr>
            <p:ph sz="half" idx="1"/>
          </p:nvPr>
        </p:nvSpPr>
        <p:spPr>
          <a:xfrm>
            <a:off x="404734" y="1825625"/>
            <a:ext cx="7255240" cy="4650126"/>
          </a:xfrm>
        </p:spPr>
        <p:txBody>
          <a:bodyPr>
            <a:normAutofit fontScale="92500" lnSpcReduction="10000"/>
          </a:bodyPr>
          <a:lstStyle/>
          <a:p>
            <a:pPr marL="0" indent="0">
              <a:buNone/>
            </a:pPr>
            <a:r>
              <a:rPr lang="en-GB" sz="3200" dirty="0">
                <a:latin typeface="Arial" panose="020B0604020202020204" pitchFamily="34" charset="0"/>
                <a:cs typeface="Arial" panose="020B0604020202020204" pitchFamily="34" charset="0"/>
              </a:rPr>
              <a:t>Millie said: “One of my primary concern is still trying to reach black disabled people, and whereas the white disability movement is really moving full steam ahead, I still see very few black people actively involved in the movement. A lot of this is historical because of the way the organisations have been build up. They have been led primarily by white people, white males mostly, and black disabled people are not automatically involved in them.”</a:t>
            </a:r>
          </a:p>
        </p:txBody>
      </p:sp>
      <p:pic>
        <p:nvPicPr>
          <p:cNvPr id="9" name="Content Placeholder 8">
            <a:extLst>
              <a:ext uri="{FF2B5EF4-FFF2-40B4-BE49-F238E27FC236}">
                <a16:creationId xmlns:a16="http://schemas.microsoft.com/office/drawing/2014/main" id="{635A4E83-DAA3-D244-B1C6-5C399ECB09F7}"/>
              </a:ext>
            </a:extLst>
          </p:cNvPr>
          <p:cNvPicPr>
            <a:picLocks noGrp="1" noChangeAspect="1"/>
          </p:cNvPicPr>
          <p:nvPr>
            <p:ph sz="half" idx="2"/>
          </p:nvPr>
        </p:nvPicPr>
        <p:blipFill>
          <a:blip r:embed="rId3"/>
          <a:stretch>
            <a:fillRect/>
          </a:stretch>
        </p:blipFill>
        <p:spPr>
          <a:xfrm>
            <a:off x="8122023" y="1429597"/>
            <a:ext cx="3580347" cy="5210506"/>
          </a:xfrm>
        </p:spPr>
      </p:pic>
    </p:spTree>
    <p:extLst>
      <p:ext uri="{BB962C8B-B14F-4D97-AF65-F5344CB8AC3E}">
        <p14:creationId xmlns:p14="http://schemas.microsoft.com/office/powerpoint/2010/main" val="396605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AC31-4113-384D-A39C-F8F40E7A6FCF}"/>
              </a:ext>
            </a:extLst>
          </p:cNvPr>
          <p:cNvSpPr>
            <a:spLocks noGrp="1"/>
          </p:cNvSpPr>
          <p:nvPr>
            <p:ph type="title"/>
          </p:nvPr>
        </p:nvSpPr>
        <p:spPr>
          <a:xfrm>
            <a:off x="565069" y="170255"/>
            <a:ext cx="10515600" cy="1325563"/>
          </a:xfrm>
        </p:spPr>
        <p:txBody>
          <a:bodyPr>
            <a:normAutofit/>
          </a:bodyPr>
          <a:lstStyle/>
          <a:p>
            <a:r>
              <a:rPr lang="en-GB" sz="7200" b="1" dirty="0">
                <a:latin typeface="Arial" panose="020B0604020202020204" pitchFamily="34" charset="0"/>
                <a:cs typeface="Arial" panose="020B0604020202020204" pitchFamily="34" charset="0"/>
              </a:rPr>
              <a:t>Audre Lorde</a:t>
            </a:r>
          </a:p>
        </p:txBody>
      </p:sp>
      <p:sp>
        <p:nvSpPr>
          <p:cNvPr id="3" name="Content Placeholder 2">
            <a:extLst>
              <a:ext uri="{FF2B5EF4-FFF2-40B4-BE49-F238E27FC236}">
                <a16:creationId xmlns:a16="http://schemas.microsoft.com/office/drawing/2014/main" id="{8F6E6EBC-D16B-3B41-A288-E0F5A72301C6}"/>
              </a:ext>
            </a:extLst>
          </p:cNvPr>
          <p:cNvSpPr>
            <a:spLocks noGrp="1"/>
          </p:cNvSpPr>
          <p:nvPr>
            <p:ph sz="half" idx="1"/>
          </p:nvPr>
        </p:nvSpPr>
        <p:spPr>
          <a:xfrm>
            <a:off x="329785" y="1572749"/>
            <a:ext cx="6325848" cy="4947972"/>
          </a:xfrm>
        </p:spPr>
        <p:txBody>
          <a:bodyPr>
            <a:normAutofit fontScale="92500"/>
          </a:bodyPr>
          <a:lstStyle/>
          <a:p>
            <a:pPr marL="0" indent="0">
              <a:buNone/>
            </a:pPr>
            <a:r>
              <a:rPr lang="en-GB" sz="6600" dirty="0">
                <a:latin typeface="Arial" panose="020B0604020202020204" pitchFamily="34" charset="0"/>
                <a:cs typeface="Arial" panose="020B0604020202020204" pitchFamily="34" charset="0"/>
              </a:rPr>
              <a:t>“There is no thing as a single-issue struggle because we do not live single-issue lives”</a:t>
            </a:r>
          </a:p>
        </p:txBody>
      </p:sp>
      <p:pic>
        <p:nvPicPr>
          <p:cNvPr id="5" name="Picture 4">
            <a:extLst>
              <a:ext uri="{FF2B5EF4-FFF2-40B4-BE49-F238E27FC236}">
                <a16:creationId xmlns:a16="http://schemas.microsoft.com/office/drawing/2014/main" id="{9D6D695C-ED99-0A42-8667-D3CA00E049F2}"/>
              </a:ext>
            </a:extLst>
          </p:cNvPr>
          <p:cNvPicPr>
            <a:picLocks noChangeAspect="1"/>
          </p:cNvPicPr>
          <p:nvPr/>
        </p:nvPicPr>
        <p:blipFill>
          <a:blip r:embed="rId3"/>
          <a:stretch>
            <a:fillRect/>
          </a:stretch>
        </p:blipFill>
        <p:spPr>
          <a:xfrm>
            <a:off x="6831104" y="415565"/>
            <a:ext cx="4118535" cy="6268320"/>
          </a:xfrm>
          <a:prstGeom prst="rect">
            <a:avLst/>
          </a:prstGeom>
        </p:spPr>
      </p:pic>
    </p:spTree>
    <p:extLst>
      <p:ext uri="{BB962C8B-B14F-4D97-AF65-F5344CB8AC3E}">
        <p14:creationId xmlns:p14="http://schemas.microsoft.com/office/powerpoint/2010/main" val="2394833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360</Words>
  <Application>Microsoft Office PowerPoint</Application>
  <PresentationFormat>Widescreen</PresentationFormat>
  <Paragraphs>27</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UK Disability History Month </vt:lpstr>
      <vt:lpstr>Disabled Black Leaders You Didn’t Learn About</vt:lpstr>
      <vt:lpstr>Mary Prince</vt:lpstr>
      <vt:lpstr>Nasa Begum and Millie Hill </vt:lpstr>
      <vt:lpstr>Audre Lorde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Disability History Month</dc:title>
  <dc:creator>Michelle Daley</dc:creator>
  <cp:lastModifiedBy>Richard Rieser</cp:lastModifiedBy>
  <cp:revision>45</cp:revision>
  <dcterms:created xsi:type="dcterms:W3CDTF">2019-11-14T19:17:03Z</dcterms:created>
  <dcterms:modified xsi:type="dcterms:W3CDTF">2019-11-15T14:22:09Z</dcterms:modified>
</cp:coreProperties>
</file>