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7581F-A539-4D87-945F-70BC30D7E795}" v="5" dt="2024-09-24T14:30:55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6745-9DD0-7D33-EC91-B306D8901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C0C75-AF98-F4F3-EB89-DD9803EE5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5F0DC-BE06-FB3A-A868-C3922C2B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9F0D5-3B6F-B906-34C0-5C0246DF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0A389-BCD2-78CA-0E84-A67C7DD1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7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A29B5-7790-B2D0-1A0A-9D127518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55BF-3EE6-A1FC-3FCF-C85B723C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71B13-5C5E-2DF8-3449-AAE3C276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FF8B5-57BD-8823-328B-64BE1EEC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891D4-77D6-F018-27C7-61D18E5A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8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F3BD0-C3CE-F00F-3AAE-AF1F29463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6A2B9-CBC8-2B05-943F-E25CFEA27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089B9-5E70-B233-A779-187544D2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49200-8B93-E703-E974-3682ADF5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1B8A5-F591-5144-A2BC-0C8C1C7D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3E92-60F3-254E-27D9-F9F1D9B6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3225A-B511-8843-E239-064508B23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E1132-AEC2-B49B-96D7-0983D7C0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C89A-1887-FAA1-7549-914152B5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EE24-A48F-E357-796D-13FC3561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8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3FEC-C78A-B8B2-DA5B-61C32072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DD36C-F867-3FE4-EA5E-E09E06DD6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C028-6699-E452-E62A-3FD92996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C3B24-DC3D-D944-2EC7-420F9B11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1BA6C-6979-FDDB-DF72-F457F8E9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3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C41B-18A7-CEC4-2368-6D7EA43B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C4154-0D6B-2F31-B1FD-05458F3BF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F450F-0D8A-DA45-C698-722DF8C5C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0A5D2-16FB-8D01-6C01-085B993B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FFDA9-BFD3-D14D-7342-7C7BF8EE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C9B20-B83B-7342-19B1-FD0BBBDD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75D4-4A8A-5CED-84FA-F93FE372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C91F1-9B26-7295-EDFB-61473D83F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CDC30-459B-8E4C-1A59-E0FCACF94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35901-562C-266C-15F6-7B24923E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024FD-A3A9-2964-E5EF-BF4683C63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147CC5-BB3E-B01D-EE07-6E1AB6CB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4F910-DD01-7D34-ADAA-89D312A6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C9F22F-6EAC-E699-CCB9-34CE2C1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9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0442-B568-535D-DAE1-75A7FD6D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084F4-896F-82BF-C06E-9B5BF5A7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EF957-75CE-5E2B-2C64-513C53AFD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5BE8E-E8B4-8BDB-7A8A-6E82F967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0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C2D2A-5F82-315F-9DBE-FA6DDBCB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8133D-108F-EC00-542E-BECA6FBF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B22B7-93E0-BE55-F6AD-07C7E685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70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A758-F8CA-0A46-0B59-AEFF91B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1A40-93FE-F247-56E4-2B23C628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CC94F-592F-E84E-33AF-ED7B54334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8176A-776D-148F-BD47-47D8D8E2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9D18-682B-9440-638B-E1978204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D1ECE-E8E7-7B57-4921-744406AF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1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D332-8B3E-4108-30E2-97DACABD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54134-057C-77D8-ABAA-A26A5188C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E91E4-D233-8728-D6FE-AA63FF7D1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096D0-BAD1-661F-DE90-D5FE9CC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6DAEE-CF1E-6D63-E7DF-5EA3E4C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891B9-0641-0419-0630-ADC08BC9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1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620B1-BDF1-C469-C7AF-58B98DB3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88D79-3672-07C9-00C1-C40ADDE4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E448E-45F5-2AAA-91F6-34763DF37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4F4D5F-D696-4A3C-A796-26C16552F781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AC910-75F6-BD79-C1D0-870020594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E113-D01E-F9DB-E471-E4F532678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1753F-CD91-4C99-88AB-EE3C248B9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with crutches&#10;&#10;Description automatically generated">
            <a:extLst>
              <a:ext uri="{FF2B5EF4-FFF2-40B4-BE49-F238E27FC236}">
                <a16:creationId xmlns:a16="http://schemas.microsoft.com/office/drawing/2014/main" id="{4EF75F8E-CCDB-1939-8CD0-5EF87312A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2545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B5D75-B149-4C8A-3BA4-14126B010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800"/>
              <a:t>Disability, Employment and Livelihood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24337-CDDA-AFBC-54EF-371CE0680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GB" dirty="0"/>
              <a:t>Historical Perspectives</a:t>
            </a:r>
            <a:endParaRPr lang="en-GB"/>
          </a:p>
          <a:p>
            <a:pPr algn="l"/>
            <a:endParaRPr lang="en-GB"/>
          </a:p>
          <a:p>
            <a:pPr algn="l"/>
            <a:r>
              <a:rPr lang="en-GB" dirty="0"/>
              <a:t>Professor David Turner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7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5697C-8694-04B7-251E-1D137A24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Before the Industrial Revolution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B60DA-EB01-DEB5-9687-67534CD13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1800" dirty="0"/>
              <a:t>Disabled people expected to work if they were capable of doing so</a:t>
            </a:r>
          </a:p>
          <a:p>
            <a:r>
              <a:rPr lang="en-US" sz="1800" dirty="0"/>
              <a:t>Sometimes wages were supplemented by poor relief</a:t>
            </a:r>
          </a:p>
          <a:p>
            <a:r>
              <a:rPr lang="en-US" sz="1800" dirty="0"/>
              <a:t>E.g. Norwich census of the poor (1570): lists many disabled people working in the town’s </a:t>
            </a:r>
            <a:r>
              <a:rPr lang="en-US" sz="1800" dirty="0" err="1"/>
              <a:t>woollen</a:t>
            </a:r>
            <a:r>
              <a:rPr lang="en-US" sz="1800" dirty="0"/>
              <a:t> trade</a:t>
            </a:r>
          </a:p>
          <a:p>
            <a:pPr marL="0" indent="0">
              <a:buNone/>
            </a:pPr>
            <a:r>
              <a:rPr lang="en-US" sz="1800" dirty="0"/>
              <a:t>	‘Elizabeth Mason, widow … 80 	year, a lame woman of one hand, 	&amp; spin &amp; wind with one hand’</a:t>
            </a:r>
          </a:p>
          <a:p>
            <a:r>
              <a:rPr lang="en-US" sz="1800" dirty="0"/>
              <a:t>Shoemaking, running errands/portering, shopkeeping, agricultural work</a:t>
            </a:r>
          </a:p>
          <a:p>
            <a:r>
              <a:rPr lang="en-US" sz="1800" dirty="0"/>
              <a:t>Some trades associated with physically disabled workers, e.g. knitting and tailoring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F72260-34A9-CCF6-ECCC-4EB8BC8D0E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89" r="24134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73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0C9B6-C4E2-F2D5-9149-83C91AF5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Disability and Industrialisation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A6696-7205-CF37-7889-4B584C7C1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fontScale="85000" lnSpcReduction="20000"/>
          </a:bodyPr>
          <a:lstStyle/>
          <a:p>
            <a:r>
              <a:rPr lang="en-GB" sz="2000" dirty="0"/>
              <a:t>Increased marginalisation?</a:t>
            </a:r>
          </a:p>
          <a:p>
            <a:r>
              <a:rPr lang="en-GB" sz="2000" dirty="0"/>
              <a:t>Characteristics of ‘pre-industrial’ labour: work at home, to own pace, surrounded by family – more support?</a:t>
            </a:r>
          </a:p>
          <a:p>
            <a:r>
              <a:rPr lang="en-GB" sz="2000" dirty="0"/>
              <a:t>Industrial labour: mechanisation (e.g. factories), increased speed, regulation of time, standardisation – disabled people excluded?</a:t>
            </a:r>
          </a:p>
          <a:p>
            <a:endParaRPr lang="en-GB" sz="2000" dirty="0"/>
          </a:p>
          <a:p>
            <a:r>
              <a:rPr lang="en-GB" sz="2000" dirty="0"/>
              <a:t>But in reality things much more complex</a:t>
            </a:r>
          </a:p>
          <a:p>
            <a:r>
              <a:rPr lang="en-GB" sz="2000" dirty="0"/>
              <a:t>In 1851 30% of adults worked in manufacturing, but only 5% in factories</a:t>
            </a:r>
          </a:p>
          <a:p>
            <a:r>
              <a:rPr lang="en-GB" sz="2000" dirty="0"/>
              <a:t>Disabled people still expected to work as far as they were capable of doing so!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4608E-3007-06A8-81AC-F1D2D6E77C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52" r="1718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F3CAA-28B7-5B55-CE35-21D89724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7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13324-7F40-30E7-D004-E8E1EB68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Disability and industrial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0915-3828-51B6-AD03-58A564BA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2735"/>
            <a:ext cx="3822189" cy="4124228"/>
          </a:xfrm>
        </p:spPr>
        <p:txBody>
          <a:bodyPr>
            <a:noAutofit/>
          </a:bodyPr>
          <a:lstStyle/>
          <a:p>
            <a:r>
              <a:rPr lang="en-GB" sz="1600" dirty="0"/>
              <a:t>Disability was a common sight and full health was abnormal in many industrial communities</a:t>
            </a:r>
          </a:p>
          <a:p>
            <a:r>
              <a:rPr lang="en-GB" sz="1600" dirty="0"/>
              <a:t>E.g. morning Chronicle newspaper on Merthyr Tydfil, 1850:</a:t>
            </a:r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r>
              <a:rPr lang="en-GB" sz="1600" dirty="0"/>
              <a:t>‘the streets are thronged with the maimed and mutilated. In a distance of a hundred yards I once saw three men moving in different directions, two of whom had lost a leg and the other both legs. It is a frequent practice for men disabled in this manner to learn to play the harp, by which means they earn a precarious and scanty subsistence</a:t>
            </a:r>
            <a:r>
              <a:rPr lang="en-GB" sz="14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79403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C0266-1261-9BEE-859A-DD1A9B0E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Disabled people’s work experiences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43425-7C19-1E0E-D543-2F4582D2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GB" sz="2200" dirty="0"/>
              <a:t>Not automatically excluded from heavy industry – e.g. many examples of disabled men working at coalmines</a:t>
            </a:r>
          </a:p>
          <a:p>
            <a:r>
              <a:rPr lang="en-GB" sz="2200" dirty="0"/>
              <a:t>Some continued to work underground, others found jobs at the surface</a:t>
            </a:r>
          </a:p>
          <a:p>
            <a:r>
              <a:rPr lang="en-GB" sz="2200" dirty="0"/>
              <a:t>Disability was an expected consequence of mining, so employers felt pressure to find men work</a:t>
            </a:r>
          </a:p>
          <a:p>
            <a:r>
              <a:rPr lang="en-GB" sz="2200" dirty="0"/>
              <a:t>Sick and impaired people faced pressures to work: e.g. fear of workhouse, poverty expectation to contribute to family economy, threat of losing work to non-disabled workers</a:t>
            </a:r>
          </a:p>
          <a:p>
            <a:r>
              <a:rPr lang="en-GB" sz="2200" dirty="0"/>
              <a:t>Enabling/disabling factors: attitude of employers, availability of variety of employment, family support, individual impairments</a:t>
            </a:r>
          </a:p>
        </p:txBody>
      </p:sp>
    </p:spTree>
    <p:extLst>
      <p:ext uri="{BB962C8B-B14F-4D97-AF65-F5344CB8AC3E}">
        <p14:creationId xmlns:p14="http://schemas.microsoft.com/office/powerpoint/2010/main" val="146408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EEE22-F6BB-9E98-E51D-3C727DB9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Solidarity and Support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8EFC9711-3893-6CA0-9EF3-DE686ADD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In dangerous industries such as mining, disablement was a spur to growth of trade unions</a:t>
            </a:r>
          </a:p>
          <a:p>
            <a:r>
              <a:rPr lang="en-US" sz="2200" dirty="0"/>
              <a:t>By 20</a:t>
            </a:r>
            <a:r>
              <a:rPr lang="en-US" sz="2200" baseline="30000" dirty="0"/>
              <a:t>th</a:t>
            </a:r>
            <a:r>
              <a:rPr lang="en-US" sz="2200" dirty="0"/>
              <a:t> century unions played important role in fighting for compensation for disabled miners</a:t>
            </a:r>
          </a:p>
          <a:p>
            <a:r>
              <a:rPr lang="en-US" sz="2200" dirty="0"/>
              <a:t>Friendly society membership also grew during 19</a:t>
            </a:r>
            <a:r>
              <a:rPr lang="en-US" sz="2200" baseline="30000" dirty="0"/>
              <a:t>th</a:t>
            </a:r>
            <a:r>
              <a:rPr lang="en-US" sz="2200" dirty="0"/>
              <a:t> century</a:t>
            </a:r>
          </a:p>
          <a:p>
            <a:r>
              <a:rPr lang="en-US" sz="2200" dirty="0"/>
              <a:t>Tended to offer short term sickness relief (not geared towards permanent disablement)</a:t>
            </a:r>
          </a:p>
          <a:p>
            <a:r>
              <a:rPr lang="en-US" sz="2200" dirty="0"/>
              <a:t>Miners Permanent Relief Fund (established 1860s)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9BB16B-8934-DA58-8689-7D8BFE720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8" r="346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601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F39BA-8307-960C-62B5-C8686078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/>
              <a:t>Change over time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E45AC1-51D7-4D6A-E6A3-630A48CB0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532888"/>
            <a:ext cx="4498848" cy="3739896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800" dirty="0"/>
              <a:t>Increasing activism and advocacy highlighted problems facing disabled workers, including prejudice</a:t>
            </a:r>
          </a:p>
          <a:p>
            <a:r>
              <a:rPr lang="en-US" sz="1800" dirty="0"/>
              <a:t>E.g. Association for Promoting the General Welfare of the Blind established in 1854 to address problem of blind adults’ unemployment</a:t>
            </a:r>
          </a:p>
          <a:p>
            <a:r>
              <a:rPr lang="en-US" sz="1800" dirty="0"/>
              <a:t>Jane Groom tried to establish a settlement in Manitoba during 1880s to liberate deaf Britons from the ‘social disabilities’ they faced finding work at home</a:t>
            </a:r>
          </a:p>
          <a:p>
            <a:r>
              <a:rPr lang="en-US" sz="1800" dirty="0"/>
              <a:t>1897 Workmen’s Compensation Act made employers more averse to hire older and/or disabled workers</a:t>
            </a:r>
          </a:p>
          <a:p>
            <a:r>
              <a:rPr lang="en-US" sz="1800" dirty="0"/>
              <a:t>Definition of ‘disabled’ as being incapable of doing paid </a:t>
            </a:r>
            <a:r>
              <a:rPr lang="en-US" sz="1800" dirty="0" err="1"/>
              <a:t>labour</a:t>
            </a:r>
            <a:r>
              <a:rPr lang="en-US" sz="1800" dirty="0"/>
              <a:t> evolved during the 19</a:t>
            </a:r>
            <a:r>
              <a:rPr lang="en-US" sz="1800" baseline="30000" dirty="0"/>
              <a:t>th</a:t>
            </a:r>
            <a:r>
              <a:rPr lang="en-US" sz="1800" dirty="0"/>
              <a:t> century.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4491B-82F7-29DD-C918-60A1805F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03" r="1623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163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566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Disability, Employment and Livelihood</vt:lpstr>
      <vt:lpstr>Before the Industrial Revolution</vt:lpstr>
      <vt:lpstr>Disability and Industrialisation</vt:lpstr>
      <vt:lpstr>Disability and industrial society</vt:lpstr>
      <vt:lpstr>Disabled people’s work experiences</vt:lpstr>
      <vt:lpstr>Solidarity and Support</vt:lpstr>
      <vt:lpstr>Change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Turner</dc:creator>
  <cp:lastModifiedBy>Richard Rieser</cp:lastModifiedBy>
  <cp:revision>2</cp:revision>
  <dcterms:created xsi:type="dcterms:W3CDTF">2024-09-24T13:26:51Z</dcterms:created>
  <dcterms:modified xsi:type="dcterms:W3CDTF">2024-09-27T14:53:17Z</dcterms:modified>
</cp:coreProperties>
</file>