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2" r:id="rId5"/>
    <p:sldId id="261" r:id="rId6"/>
    <p:sldId id="273" r:id="rId7"/>
    <p:sldId id="264" r:id="rId8"/>
    <p:sldId id="265" r:id="rId9"/>
    <p:sldId id="267" r:id="rId10"/>
    <p:sldId id="268" r:id="rId11"/>
    <p:sldId id="269"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4660"/>
  </p:normalViewPr>
  <p:slideViewPr>
    <p:cSldViewPr snapToGrid="0">
      <p:cViewPr varScale="1">
        <p:scale>
          <a:sx n="78" d="100"/>
          <a:sy n="78" d="100"/>
        </p:scale>
        <p:origin x="636" y="96"/>
      </p:cViewPr>
      <p:guideLst/>
    </p:cSldViewPr>
  </p:slideViewPr>
  <p:notesTextViewPr>
    <p:cViewPr>
      <p:scale>
        <a:sx n="1" d="1"/>
        <a:sy n="1" d="1"/>
      </p:scale>
      <p:origin x="0" y="0"/>
    </p:cViewPr>
  </p:notesTextViewPr>
  <p:sorterViewPr>
    <p:cViewPr>
      <p:scale>
        <a:sx n="100" d="100"/>
        <a:sy n="100" d="100"/>
      </p:scale>
      <p:origin x="0" y="-12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6252-119E-F30E-6B32-3C32C8A41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620683-6D50-6454-95FB-162FAE918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CE6039-EDE7-1780-A0A0-754EF1B1B7AD}"/>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5" name="Footer Placeholder 4">
            <a:extLst>
              <a:ext uri="{FF2B5EF4-FFF2-40B4-BE49-F238E27FC236}">
                <a16:creationId xmlns:a16="http://schemas.microsoft.com/office/drawing/2014/main" id="{45CEBF3D-5A0A-1DF7-BD19-B729C1EED6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55E9B2-A5C3-5353-8680-3FF29994C0B0}"/>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409221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D15B-D566-2F02-7A54-921B5AF282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1A4D96-6DA9-17D2-2825-8E002705E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8589FE-09CB-8E13-39AA-DC2384490724}"/>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5" name="Footer Placeholder 4">
            <a:extLst>
              <a:ext uri="{FF2B5EF4-FFF2-40B4-BE49-F238E27FC236}">
                <a16:creationId xmlns:a16="http://schemas.microsoft.com/office/drawing/2014/main" id="{BB352A70-B470-B225-E852-FE16D97616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BF62AF-DC9F-DD86-B4CC-8462436F5AB4}"/>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412804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174427-057D-699F-EBFD-7BA2200958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0290C5-71C5-3392-68B6-3F234F2A7D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F49E1-65B6-2668-5C27-AB59F4313349}"/>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5" name="Footer Placeholder 4">
            <a:extLst>
              <a:ext uri="{FF2B5EF4-FFF2-40B4-BE49-F238E27FC236}">
                <a16:creationId xmlns:a16="http://schemas.microsoft.com/office/drawing/2014/main" id="{00B8540A-13E4-2C04-708E-40651DFCA3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56B1FE-7F80-7A6F-48D3-497902AC77A6}"/>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234891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4689-E44A-F4A3-DFD2-103AD3FCA7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7D6C2A-883A-D09F-57C9-CC511061CC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B5C40-DD84-D464-C2AB-224807E698CB}"/>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5" name="Footer Placeholder 4">
            <a:extLst>
              <a:ext uri="{FF2B5EF4-FFF2-40B4-BE49-F238E27FC236}">
                <a16:creationId xmlns:a16="http://schemas.microsoft.com/office/drawing/2014/main" id="{C38CCA9F-2789-A802-855C-32D604946B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33B62-D9D4-5E93-2CC4-76ED2F3D9489}"/>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394145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3E81-D1EE-ED48-6CD9-1A59025FC4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2D6256F-45E5-A15D-C42C-67C2FE77C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B76DF-250E-BD9F-24AA-EA92CE0DCFAD}"/>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5" name="Footer Placeholder 4">
            <a:extLst>
              <a:ext uri="{FF2B5EF4-FFF2-40B4-BE49-F238E27FC236}">
                <a16:creationId xmlns:a16="http://schemas.microsoft.com/office/drawing/2014/main" id="{91773E96-8453-5770-85C6-FD826D70D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4CC197-9DEA-03E3-B6F2-AD874F8A0E74}"/>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67372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B1DB-6A6B-1913-F59B-00BAB72098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009D43-FBB6-D6F9-B38A-6E42FF718E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41332D-CB82-8A56-AE96-9207A7BB7F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52DBDD-2F03-CE84-724B-CD721F4F3ED4}"/>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6" name="Footer Placeholder 5">
            <a:extLst>
              <a:ext uri="{FF2B5EF4-FFF2-40B4-BE49-F238E27FC236}">
                <a16:creationId xmlns:a16="http://schemas.microsoft.com/office/drawing/2014/main" id="{E937B204-81AC-A8F7-B77A-892B20802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D59895-E085-20D7-910D-3643C872EDE4}"/>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101335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6F67-C690-5706-AC5A-94F7D87C2E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38BC25-F131-0888-1F0B-9304CC19F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1E0148-EDD1-A5B6-5A2E-F38D8E70B4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25C0FC-B483-F40E-B598-3522E2DA5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95CB3-1508-971B-8BC5-2B0FC5F770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6BA1BE2-E9E1-6614-B51D-DB19599B4C57}"/>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8" name="Footer Placeholder 7">
            <a:extLst>
              <a:ext uri="{FF2B5EF4-FFF2-40B4-BE49-F238E27FC236}">
                <a16:creationId xmlns:a16="http://schemas.microsoft.com/office/drawing/2014/main" id="{A44811D8-063F-379E-56B4-FD0BE8C879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0AF5FB-43D2-3C3B-AEB7-7DDEC68A98E4}"/>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54134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A68C0-9C68-9C71-C4D3-3733B8FAC2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AF9DAC-75E9-347F-7D84-B172BAA9BDD5}"/>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4" name="Footer Placeholder 3">
            <a:extLst>
              <a:ext uri="{FF2B5EF4-FFF2-40B4-BE49-F238E27FC236}">
                <a16:creationId xmlns:a16="http://schemas.microsoft.com/office/drawing/2014/main" id="{377E6169-DBD2-E43C-E461-12C9B8555A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AACF6B-82B1-8DBE-30BB-F9298DF291A5}"/>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140514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50A47F-E849-3818-50B7-77316EF4A227}"/>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3" name="Footer Placeholder 2">
            <a:extLst>
              <a:ext uri="{FF2B5EF4-FFF2-40B4-BE49-F238E27FC236}">
                <a16:creationId xmlns:a16="http://schemas.microsoft.com/office/drawing/2014/main" id="{F14154A9-066D-FE2F-0B72-A481026872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5E9609-10B1-2B5B-4E82-9EE49F315AC1}"/>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34005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63F0-0F1B-BB09-56A5-05F89A67F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509D9B-5D13-AAB5-21EA-F00A553FB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120A11-57BF-87B0-1591-F7EF9FB7B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0ED07C-AD7E-1A0B-1708-E3313977A2CF}"/>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6" name="Footer Placeholder 5">
            <a:extLst>
              <a:ext uri="{FF2B5EF4-FFF2-40B4-BE49-F238E27FC236}">
                <a16:creationId xmlns:a16="http://schemas.microsoft.com/office/drawing/2014/main" id="{F403666A-386B-AF25-293E-CA1BEE926B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3255B5-E5A2-9862-D57D-5C6CEDC36176}"/>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3780210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C8F00-7DA4-1D75-99E4-B8D770953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0FA608-CB7D-EE8E-4D03-76BD4AFFD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4F50D3-DC93-ED91-5D2E-FFEA125FE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79488-F74F-8743-A66B-89A096F3AC5B}"/>
              </a:ext>
            </a:extLst>
          </p:cNvPr>
          <p:cNvSpPr>
            <a:spLocks noGrp="1"/>
          </p:cNvSpPr>
          <p:nvPr>
            <p:ph type="dt" sz="half" idx="10"/>
          </p:nvPr>
        </p:nvSpPr>
        <p:spPr/>
        <p:txBody>
          <a:bodyPr/>
          <a:lstStyle/>
          <a:p>
            <a:fld id="{6B008844-28CF-4624-97B9-3B6901959EA4}" type="datetimeFigureOut">
              <a:rPr lang="en-GB" smtClean="0"/>
              <a:t>14/11/2024</a:t>
            </a:fld>
            <a:endParaRPr lang="en-GB"/>
          </a:p>
        </p:txBody>
      </p:sp>
      <p:sp>
        <p:nvSpPr>
          <p:cNvPr id="6" name="Footer Placeholder 5">
            <a:extLst>
              <a:ext uri="{FF2B5EF4-FFF2-40B4-BE49-F238E27FC236}">
                <a16:creationId xmlns:a16="http://schemas.microsoft.com/office/drawing/2014/main" id="{3E803D1C-6CB9-9E3D-43C1-47E797819B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690B24-663B-B835-0700-FD08C5B0C61C}"/>
              </a:ext>
            </a:extLst>
          </p:cNvPr>
          <p:cNvSpPr>
            <a:spLocks noGrp="1"/>
          </p:cNvSpPr>
          <p:nvPr>
            <p:ph type="sldNum" sz="quarter" idx="12"/>
          </p:nvPr>
        </p:nvSpPr>
        <p:spPr/>
        <p:txBody>
          <a:bodyPr/>
          <a:lstStyle/>
          <a:p>
            <a:fld id="{801B693D-6458-4FDC-8813-E2E8825A3125}" type="slidenum">
              <a:rPr lang="en-GB" smtClean="0"/>
              <a:t>‹#›</a:t>
            </a:fld>
            <a:endParaRPr lang="en-GB"/>
          </a:p>
        </p:txBody>
      </p:sp>
    </p:spTree>
    <p:extLst>
      <p:ext uri="{BB962C8B-B14F-4D97-AF65-F5344CB8AC3E}">
        <p14:creationId xmlns:p14="http://schemas.microsoft.com/office/powerpoint/2010/main" val="392425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F21E8-675D-9F89-3ED8-5BDC415381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F5A3AC-EEBD-768B-8D67-069369F94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51774A-B6BA-C41C-F978-9D36AB60BC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008844-28CF-4624-97B9-3B6901959EA4}" type="datetimeFigureOut">
              <a:rPr lang="en-GB" smtClean="0"/>
              <a:t>14/11/2024</a:t>
            </a:fld>
            <a:endParaRPr lang="en-GB"/>
          </a:p>
        </p:txBody>
      </p:sp>
      <p:sp>
        <p:nvSpPr>
          <p:cNvPr id="5" name="Footer Placeholder 4">
            <a:extLst>
              <a:ext uri="{FF2B5EF4-FFF2-40B4-BE49-F238E27FC236}">
                <a16:creationId xmlns:a16="http://schemas.microsoft.com/office/drawing/2014/main" id="{CA9B8298-A9BF-471F-F060-00A90FF7B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98877D8-F165-7344-0644-E75827A2B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1B693D-6458-4FDC-8813-E2E8825A3125}" type="slidenum">
              <a:rPr lang="en-GB" smtClean="0"/>
              <a:t>‹#›</a:t>
            </a:fld>
            <a:endParaRPr lang="en-GB"/>
          </a:p>
        </p:txBody>
      </p:sp>
    </p:spTree>
    <p:extLst>
      <p:ext uri="{BB962C8B-B14F-4D97-AF65-F5344CB8AC3E}">
        <p14:creationId xmlns:p14="http://schemas.microsoft.com/office/powerpoint/2010/main" val="2223412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ukdhm.or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2FB2-CD16-E514-2A49-0CBE217FA68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6DE2DC7-C0B0-0C17-21DD-B51D80F5707C}"/>
              </a:ext>
            </a:extLst>
          </p:cNvPr>
          <p:cNvSpPr>
            <a:spLocks noGrp="1"/>
          </p:cNvSpPr>
          <p:nvPr>
            <p:ph type="subTitle" idx="1"/>
          </p:nvPr>
        </p:nvSpPr>
        <p:spPr/>
        <p:txBody>
          <a:bodyPr/>
          <a:lstStyle/>
          <a:p>
            <a:endParaRPr lang="en-GB"/>
          </a:p>
        </p:txBody>
      </p:sp>
      <p:pic>
        <p:nvPicPr>
          <p:cNvPr id="5" name="Picture 4" descr="A group of people walking in a street&#10;&#10;Description automatically generated">
            <a:extLst>
              <a:ext uri="{FF2B5EF4-FFF2-40B4-BE49-F238E27FC236}">
                <a16:creationId xmlns:a16="http://schemas.microsoft.com/office/drawing/2014/main" id="{D7B4369F-9D5E-9EF1-3C4F-10DB74868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296" y="0"/>
            <a:ext cx="9407407" cy="6858000"/>
          </a:xfrm>
          <a:prstGeom prst="rect">
            <a:avLst/>
          </a:prstGeom>
        </p:spPr>
      </p:pic>
    </p:spTree>
    <p:extLst>
      <p:ext uri="{BB962C8B-B14F-4D97-AF65-F5344CB8AC3E}">
        <p14:creationId xmlns:p14="http://schemas.microsoft.com/office/powerpoint/2010/main" val="2221262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21607D-C902-7E70-2F15-B25F3DF91B33}"/>
              </a:ext>
            </a:extLst>
          </p:cNvPr>
          <p:cNvPicPr>
            <a:picLocks noChangeAspect="1"/>
          </p:cNvPicPr>
          <p:nvPr/>
        </p:nvPicPr>
        <p:blipFill>
          <a:blip r:embed="rId2"/>
          <a:stretch>
            <a:fillRect/>
          </a:stretch>
        </p:blipFill>
        <p:spPr>
          <a:xfrm>
            <a:off x="395311" y="524920"/>
            <a:ext cx="6653819" cy="4106074"/>
          </a:xfrm>
          <a:prstGeom prst="rect">
            <a:avLst/>
          </a:prstGeom>
        </p:spPr>
      </p:pic>
      <p:pic>
        <p:nvPicPr>
          <p:cNvPr id="3" name="Picture 2">
            <a:extLst>
              <a:ext uri="{FF2B5EF4-FFF2-40B4-BE49-F238E27FC236}">
                <a16:creationId xmlns:a16="http://schemas.microsoft.com/office/drawing/2014/main" id="{1D98E07E-E1FA-1EBB-0BF6-99471FA6231B}"/>
              </a:ext>
            </a:extLst>
          </p:cNvPr>
          <p:cNvPicPr>
            <a:picLocks noChangeAspect="1"/>
          </p:cNvPicPr>
          <p:nvPr/>
        </p:nvPicPr>
        <p:blipFill>
          <a:blip r:embed="rId3"/>
          <a:srcRect l="27850" r="30053"/>
          <a:stretch/>
        </p:blipFill>
        <p:spPr>
          <a:xfrm>
            <a:off x="7270954" y="381000"/>
            <a:ext cx="3849329" cy="6096000"/>
          </a:xfrm>
          <a:prstGeom prst="rect">
            <a:avLst/>
          </a:prstGeom>
        </p:spPr>
      </p:pic>
    </p:spTree>
    <p:extLst>
      <p:ext uri="{BB962C8B-B14F-4D97-AF65-F5344CB8AC3E}">
        <p14:creationId xmlns:p14="http://schemas.microsoft.com/office/powerpoint/2010/main" val="2627160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5E6B2-D620-ADD0-1EE7-E8FCA97B2D98}"/>
              </a:ext>
            </a:extLst>
          </p:cNvPr>
          <p:cNvPicPr>
            <a:picLocks noChangeAspect="1"/>
          </p:cNvPicPr>
          <p:nvPr/>
        </p:nvPicPr>
        <p:blipFill>
          <a:blip r:embed="rId2"/>
          <a:stretch>
            <a:fillRect/>
          </a:stretch>
        </p:blipFill>
        <p:spPr>
          <a:xfrm>
            <a:off x="1091380" y="94573"/>
            <a:ext cx="5545394" cy="6668853"/>
          </a:xfrm>
          <a:prstGeom prst="rect">
            <a:avLst/>
          </a:prstGeom>
        </p:spPr>
      </p:pic>
      <p:sp>
        <p:nvSpPr>
          <p:cNvPr id="3" name="TextBox 2">
            <a:extLst>
              <a:ext uri="{FF2B5EF4-FFF2-40B4-BE49-F238E27FC236}">
                <a16:creationId xmlns:a16="http://schemas.microsoft.com/office/drawing/2014/main" id="{30734D23-7098-B265-C521-B6A9B54AC83D}"/>
              </a:ext>
            </a:extLst>
          </p:cNvPr>
          <p:cNvSpPr txBox="1"/>
          <p:nvPr/>
        </p:nvSpPr>
        <p:spPr>
          <a:xfrm>
            <a:off x="7152968" y="530942"/>
            <a:ext cx="4778477" cy="5624104"/>
          </a:xfrm>
          <a:prstGeom prst="rect">
            <a:avLst/>
          </a:prstGeom>
          <a:noFill/>
        </p:spPr>
        <p:txBody>
          <a:bodyPr wrap="square" rtlCol="0">
            <a:spAutoFit/>
          </a:bodyPr>
          <a:lstStyle/>
          <a:p>
            <a:r>
              <a:rPr lang="en-US" dirty="0"/>
              <a:t>Labour Leader 1911 The Toll of Industry</a:t>
            </a:r>
          </a:p>
          <a:p>
            <a:pPr fontAlgn="base"/>
            <a:r>
              <a:rPr lang="en-GB" sz="1800" dirty="0">
                <a:solidFill>
                  <a:srgbClr val="000000"/>
                </a:solidFill>
                <a:effectLst/>
                <a:latin typeface="Aptos" panose="020B0004020202020204" pitchFamily="34" charset="0"/>
                <a:ea typeface="Times New Roman" panose="02020603050405020304" pitchFamily="18" charset="0"/>
              </a:rPr>
              <a:t>‘</a:t>
            </a:r>
            <a:r>
              <a:rPr lang="en-GB" sz="1800" b="1" dirty="0">
                <a:solidFill>
                  <a:srgbClr val="000000"/>
                </a:solidFill>
                <a:effectLst/>
                <a:latin typeface="Aptos" panose="020B0004020202020204" pitchFamily="34" charset="0"/>
                <a:ea typeface="Times New Roman" panose="02020603050405020304" pitchFamily="18" charset="0"/>
              </a:rPr>
              <a:t>During the year 1910, 3,474 persons were killed and 379,902 were disabled whilst at work. This means that if a procession were formed of the victims of industry, it would stretch 43½ miles with a corpse every twenty yards. Between each corpse 100 disabled workpeople would be marshalled, marching five abreast, and if the widows and orphans followed in the procession it would then be 45½ miles long. In each hundred disabled workpeople there would be approximately 45 miners, 41 factory workers, and </a:t>
            </a:r>
            <a:endParaRPr lang="en-GB" sz="1800" dirty="0">
              <a:effectLst/>
              <a:latin typeface="Times New Roman" panose="02020603050405020304" pitchFamily="18" charset="0"/>
              <a:ea typeface="Times New Roman" panose="02020603050405020304" pitchFamily="18" charset="0"/>
            </a:endParaRPr>
          </a:p>
          <a:p>
            <a:pPr>
              <a:lnSpc>
                <a:spcPct val="115000"/>
              </a:lnSpc>
              <a:spcAft>
                <a:spcPts val="800"/>
              </a:spcAft>
            </a:pPr>
            <a:r>
              <a:rPr lang="en-GB"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 persons from the following occupations – railwaymen, seamen, dockers, quarrymen and those employed on works of construction.’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44757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 Pneumoconiosis banner in NUM march, 1952.">
            <a:extLst>
              <a:ext uri="{FF2B5EF4-FFF2-40B4-BE49-F238E27FC236}">
                <a16:creationId xmlns:a16="http://schemas.microsoft.com/office/drawing/2014/main" id="{5E1B7F6E-A66C-4765-3DB5-004FFEB75F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5096" y="268901"/>
            <a:ext cx="4271405" cy="3432944"/>
          </a:xfrm>
          <a:prstGeom prst="rect">
            <a:avLst/>
          </a:prstGeom>
          <a:noFill/>
          <a:ln>
            <a:noFill/>
          </a:ln>
        </p:spPr>
      </p:pic>
      <p:pic>
        <p:nvPicPr>
          <p:cNvPr id="5" name="Picture 4">
            <a:extLst>
              <a:ext uri="{FF2B5EF4-FFF2-40B4-BE49-F238E27FC236}">
                <a16:creationId xmlns:a16="http://schemas.microsoft.com/office/drawing/2014/main" id="{D8D19175-1EE0-24B9-AFA2-27D6D6C72D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501" y="4035515"/>
            <a:ext cx="2331630" cy="2331630"/>
          </a:xfrm>
          <a:prstGeom prst="rect">
            <a:avLst/>
          </a:prstGeom>
          <a:noFill/>
        </p:spPr>
      </p:pic>
      <p:pic>
        <p:nvPicPr>
          <p:cNvPr id="6" name="Picture 5">
            <a:extLst>
              <a:ext uri="{FF2B5EF4-FFF2-40B4-BE49-F238E27FC236}">
                <a16:creationId xmlns:a16="http://schemas.microsoft.com/office/drawing/2014/main" id="{ED67F87F-2BB2-789E-988F-6EAF90A3D121}"/>
              </a:ext>
            </a:extLst>
          </p:cNvPr>
          <p:cNvPicPr>
            <a:picLocks noChangeAspect="1"/>
          </p:cNvPicPr>
          <p:nvPr/>
        </p:nvPicPr>
        <p:blipFill>
          <a:blip r:embed="rId4"/>
          <a:srcRect b="23001"/>
          <a:stretch/>
        </p:blipFill>
        <p:spPr>
          <a:xfrm>
            <a:off x="3440989" y="4150870"/>
            <a:ext cx="4183926" cy="2003664"/>
          </a:xfrm>
          <a:prstGeom prst="rect">
            <a:avLst/>
          </a:prstGeom>
        </p:spPr>
      </p:pic>
      <p:pic>
        <p:nvPicPr>
          <p:cNvPr id="7" name="Picture 6" descr="A green circle with white text and black symbols&#10;&#10;Description automatically generated">
            <a:extLst>
              <a:ext uri="{FF2B5EF4-FFF2-40B4-BE49-F238E27FC236}">
                <a16:creationId xmlns:a16="http://schemas.microsoft.com/office/drawing/2014/main" id="{4227822C-4704-9290-5DBC-F616860E3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096" y="3804395"/>
            <a:ext cx="1879258" cy="1879258"/>
          </a:xfrm>
          <a:prstGeom prst="rect">
            <a:avLst/>
          </a:prstGeom>
        </p:spPr>
      </p:pic>
      <p:pic>
        <p:nvPicPr>
          <p:cNvPr id="8" name="Picture 7">
            <a:extLst>
              <a:ext uri="{FF2B5EF4-FFF2-40B4-BE49-F238E27FC236}">
                <a16:creationId xmlns:a16="http://schemas.microsoft.com/office/drawing/2014/main" id="{E1BE6A87-C6FA-142E-C770-53ABC0E72E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5289" y="5533242"/>
            <a:ext cx="2649516" cy="1324758"/>
          </a:xfrm>
          <a:prstGeom prst="rect">
            <a:avLst/>
          </a:prstGeom>
          <a:noFill/>
        </p:spPr>
      </p:pic>
      <p:sp>
        <p:nvSpPr>
          <p:cNvPr id="11" name="TextBox 10">
            <a:extLst>
              <a:ext uri="{FF2B5EF4-FFF2-40B4-BE49-F238E27FC236}">
                <a16:creationId xmlns:a16="http://schemas.microsoft.com/office/drawing/2014/main" id="{20657976-F9BD-F911-60B3-2FB04B24030A}"/>
              </a:ext>
            </a:extLst>
          </p:cNvPr>
          <p:cNvSpPr txBox="1"/>
          <p:nvPr/>
        </p:nvSpPr>
        <p:spPr>
          <a:xfrm>
            <a:off x="3297836" y="6257084"/>
            <a:ext cx="4961744" cy="646331"/>
          </a:xfrm>
          <a:prstGeom prst="rect">
            <a:avLst/>
          </a:prstGeom>
          <a:noFill/>
        </p:spPr>
        <p:txBody>
          <a:bodyPr wrap="square" rtlCol="0">
            <a:spAutoFit/>
          </a:bodyPr>
          <a:lstStyle/>
          <a:p>
            <a:r>
              <a:rPr lang="en-US" sz="1800" b="1" dirty="0"/>
              <a:t>National League of the Blind 1920 March on London  Justice not Charity.</a:t>
            </a:r>
            <a:endParaRPr lang="en-GB" sz="1800" b="1" dirty="0"/>
          </a:p>
        </p:txBody>
      </p:sp>
      <p:sp>
        <p:nvSpPr>
          <p:cNvPr id="12" name="TextBox 11">
            <a:extLst>
              <a:ext uri="{FF2B5EF4-FFF2-40B4-BE49-F238E27FC236}">
                <a16:creationId xmlns:a16="http://schemas.microsoft.com/office/drawing/2014/main" id="{8CD9D86D-DD91-F9B2-B022-35CC8713C8A8}"/>
              </a:ext>
            </a:extLst>
          </p:cNvPr>
          <p:cNvSpPr txBox="1"/>
          <p:nvPr/>
        </p:nvSpPr>
        <p:spPr>
          <a:xfrm>
            <a:off x="149902" y="6535711"/>
            <a:ext cx="2713219" cy="369332"/>
          </a:xfrm>
          <a:prstGeom prst="rect">
            <a:avLst/>
          </a:prstGeom>
          <a:noFill/>
        </p:spPr>
        <p:txBody>
          <a:bodyPr wrap="square" rtlCol="0">
            <a:spAutoFit/>
          </a:bodyPr>
          <a:lstStyle/>
          <a:p>
            <a:r>
              <a:rPr lang="en-US" b="1" dirty="0"/>
              <a:t>1888 Match Girls strike</a:t>
            </a:r>
            <a:endParaRPr lang="en-GB" b="1" dirty="0"/>
          </a:p>
        </p:txBody>
      </p:sp>
      <p:pic>
        <p:nvPicPr>
          <p:cNvPr id="14" name="Picture 13" descr="A group of people holding a banner&#10;&#10;Description automatically generated">
            <a:extLst>
              <a:ext uri="{FF2B5EF4-FFF2-40B4-BE49-F238E27FC236}">
                <a16:creationId xmlns:a16="http://schemas.microsoft.com/office/drawing/2014/main" id="{F0219FC4-EEA7-B635-C4F6-07E1311E5355}"/>
              </a:ext>
            </a:extLst>
          </p:cNvPr>
          <p:cNvPicPr>
            <a:picLocks noChangeAspect="1"/>
          </p:cNvPicPr>
          <p:nvPr/>
        </p:nvPicPr>
        <p:blipFill>
          <a:blip r:embed="rId7">
            <a:extLst>
              <a:ext uri="{28A0092B-C50C-407E-A947-70E740481C1C}">
                <a14:useLocalDpi xmlns:a14="http://schemas.microsoft.com/office/drawing/2010/main" val="0"/>
              </a:ext>
            </a:extLst>
          </a:blip>
          <a:srcRect b="14101"/>
          <a:stretch/>
        </p:blipFill>
        <p:spPr>
          <a:xfrm>
            <a:off x="565794" y="884574"/>
            <a:ext cx="5251136" cy="3009110"/>
          </a:xfrm>
          <a:prstGeom prst="rect">
            <a:avLst/>
          </a:prstGeom>
        </p:spPr>
      </p:pic>
      <p:sp>
        <p:nvSpPr>
          <p:cNvPr id="15" name="TextBox 14">
            <a:extLst>
              <a:ext uri="{FF2B5EF4-FFF2-40B4-BE49-F238E27FC236}">
                <a16:creationId xmlns:a16="http://schemas.microsoft.com/office/drawing/2014/main" id="{F2BC2C7B-351D-D0CF-309C-82BD367A8260}"/>
              </a:ext>
            </a:extLst>
          </p:cNvPr>
          <p:cNvSpPr txBox="1"/>
          <p:nvPr/>
        </p:nvSpPr>
        <p:spPr>
          <a:xfrm>
            <a:off x="5891134" y="659567"/>
            <a:ext cx="1528997" cy="1200329"/>
          </a:xfrm>
          <a:prstGeom prst="rect">
            <a:avLst/>
          </a:prstGeom>
          <a:noFill/>
        </p:spPr>
        <p:txBody>
          <a:bodyPr wrap="square" rtlCol="0">
            <a:spAutoFit/>
          </a:bodyPr>
          <a:lstStyle/>
          <a:p>
            <a:r>
              <a:rPr lang="en-US" b="1" dirty="0"/>
              <a:t>DPAC 2024 No More Benefit Deaths</a:t>
            </a:r>
            <a:endParaRPr lang="en-GB" b="1" dirty="0"/>
          </a:p>
        </p:txBody>
      </p:sp>
      <p:sp>
        <p:nvSpPr>
          <p:cNvPr id="16" name="TextBox 15">
            <a:extLst>
              <a:ext uri="{FF2B5EF4-FFF2-40B4-BE49-F238E27FC236}">
                <a16:creationId xmlns:a16="http://schemas.microsoft.com/office/drawing/2014/main" id="{8C20484B-CB3C-4CC6-EB93-CFAF13B2A54A}"/>
              </a:ext>
            </a:extLst>
          </p:cNvPr>
          <p:cNvSpPr txBox="1"/>
          <p:nvPr/>
        </p:nvSpPr>
        <p:spPr>
          <a:xfrm>
            <a:off x="516501" y="268901"/>
            <a:ext cx="4834988" cy="584775"/>
          </a:xfrm>
          <a:prstGeom prst="rect">
            <a:avLst/>
          </a:prstGeom>
          <a:noFill/>
        </p:spPr>
        <p:txBody>
          <a:bodyPr wrap="square" rtlCol="0">
            <a:spAutoFit/>
          </a:bodyPr>
          <a:lstStyle/>
          <a:p>
            <a:r>
              <a:rPr lang="en-US" sz="3200" b="1" dirty="0">
                <a:solidFill>
                  <a:srgbClr val="FF0000"/>
                </a:solidFill>
              </a:rPr>
              <a:t>Resistance</a:t>
            </a:r>
            <a:endParaRPr lang="en-GB" sz="3200" b="1" dirty="0">
              <a:solidFill>
                <a:srgbClr val="FF0000"/>
              </a:solidFill>
            </a:endParaRPr>
          </a:p>
        </p:txBody>
      </p:sp>
      <p:pic>
        <p:nvPicPr>
          <p:cNvPr id="1026" name="Picture 2">
            <a:extLst>
              <a:ext uri="{FF2B5EF4-FFF2-40B4-BE49-F238E27FC236}">
                <a16:creationId xmlns:a16="http://schemas.microsoft.com/office/drawing/2014/main" id="{BF639C39-77B8-F891-7CE5-8A8A77FDC9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8066" y="2117082"/>
            <a:ext cx="1355132" cy="993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C Conference 2024">
            <a:extLst>
              <a:ext uri="{FF2B5EF4-FFF2-40B4-BE49-F238E27FC236}">
                <a16:creationId xmlns:a16="http://schemas.microsoft.com/office/drawing/2014/main" id="{4431F3E0-2B88-DE25-A551-2F55787F55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3081" y="4107469"/>
            <a:ext cx="2555723" cy="155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08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ppen Cartoons | cartoons at the cutting edge of disability">
            <a:extLst>
              <a:ext uri="{FF2B5EF4-FFF2-40B4-BE49-F238E27FC236}">
                <a16:creationId xmlns:a16="http://schemas.microsoft.com/office/drawing/2014/main" id="{73177288-673C-1ADE-28F7-10AC2BE926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839" y="412801"/>
            <a:ext cx="5412812" cy="5412812"/>
          </a:xfrm>
          <a:prstGeom prst="rect">
            <a:avLst/>
          </a:prstGeom>
          <a:noFill/>
          <a:ln>
            <a:noFill/>
          </a:ln>
        </p:spPr>
      </p:pic>
      <p:sp>
        <p:nvSpPr>
          <p:cNvPr id="3" name="TextBox 2">
            <a:extLst>
              <a:ext uri="{FF2B5EF4-FFF2-40B4-BE49-F238E27FC236}">
                <a16:creationId xmlns:a16="http://schemas.microsoft.com/office/drawing/2014/main" id="{EE6BC18C-3EC4-BC6A-E7C9-4507FF00D62C}"/>
              </a:ext>
            </a:extLst>
          </p:cNvPr>
          <p:cNvSpPr txBox="1"/>
          <p:nvPr/>
        </p:nvSpPr>
        <p:spPr>
          <a:xfrm>
            <a:off x="6339350" y="412801"/>
            <a:ext cx="5683773" cy="5940088"/>
          </a:xfrm>
          <a:prstGeom prst="rect">
            <a:avLst/>
          </a:prstGeom>
          <a:noFill/>
        </p:spPr>
        <p:txBody>
          <a:bodyPr wrap="square" rtlCol="0">
            <a:spAutoFit/>
          </a:bodyPr>
          <a:lstStyle/>
          <a:p>
            <a:r>
              <a:rPr lang="en-US" sz="2000" b="1" dirty="0"/>
              <a:t>What is to be done?</a:t>
            </a:r>
          </a:p>
          <a:p>
            <a:r>
              <a:rPr lang="en-US" sz="2000" b="1" dirty="0"/>
              <a:t>1.Develop Inclusive Education and Training to develop disabled young people’s confidence</a:t>
            </a:r>
          </a:p>
          <a:p>
            <a:r>
              <a:rPr lang="en-US" sz="2000" b="1" dirty="0"/>
              <a:t>2. Give Equality Human Rights Commission stronger powers to implement disability equality</a:t>
            </a:r>
          </a:p>
          <a:p>
            <a:r>
              <a:rPr lang="en-US" sz="2000" b="1" dirty="0"/>
              <a:t>3. If in work join a union and champion reasonable accommodations for disabled colleagues</a:t>
            </a:r>
          </a:p>
          <a:p>
            <a:r>
              <a:rPr lang="en-US" sz="2000" b="1" dirty="0"/>
              <a:t>4. Tax incentives for employers positive about employing those with Autism and significant learning difficulty</a:t>
            </a:r>
          </a:p>
          <a:p>
            <a:r>
              <a:rPr lang="en-GB" sz="2000" b="1" dirty="0"/>
              <a:t>5. Encourage traditional crafts as sustainable future employing more disabled people</a:t>
            </a:r>
          </a:p>
          <a:p>
            <a:r>
              <a:rPr lang="en-GB" sz="2000" b="1" dirty="0"/>
              <a:t>6. Restore free access and legal aid to Employment Tribunals </a:t>
            </a:r>
          </a:p>
          <a:p>
            <a:r>
              <a:rPr lang="en-GB" sz="2000" b="1" dirty="0"/>
              <a:t>7. Raise level of Benefits for those who can’t work. Taper benefits favourably to get into work</a:t>
            </a:r>
          </a:p>
          <a:p>
            <a:r>
              <a:rPr lang="en-GB" sz="2000" b="1" dirty="0"/>
              <a:t>8. Big expansion Access to Work</a:t>
            </a:r>
            <a:endParaRPr lang="en-US" sz="2000" b="1" dirty="0"/>
          </a:p>
        </p:txBody>
      </p:sp>
      <p:sp>
        <p:nvSpPr>
          <p:cNvPr id="5" name="TextBox 4">
            <a:extLst>
              <a:ext uri="{FF2B5EF4-FFF2-40B4-BE49-F238E27FC236}">
                <a16:creationId xmlns:a16="http://schemas.microsoft.com/office/drawing/2014/main" id="{F04381B7-A129-F551-FB2D-6756AD8610A1}"/>
              </a:ext>
            </a:extLst>
          </p:cNvPr>
          <p:cNvSpPr txBox="1"/>
          <p:nvPr/>
        </p:nvSpPr>
        <p:spPr>
          <a:xfrm>
            <a:off x="825910" y="6194323"/>
            <a:ext cx="10677832" cy="461665"/>
          </a:xfrm>
          <a:prstGeom prst="rect">
            <a:avLst/>
          </a:prstGeom>
          <a:noFill/>
        </p:spPr>
        <p:txBody>
          <a:bodyPr wrap="square" rtlCol="0">
            <a:spAutoFit/>
          </a:bodyPr>
          <a:lstStyle/>
          <a:p>
            <a:r>
              <a:rPr lang="en-US" sz="2400" b="1" dirty="0"/>
              <a:t>UKDHM </a:t>
            </a:r>
            <a:r>
              <a:rPr lang="en-US" sz="2400" b="1" dirty="0">
                <a:hlinkClick r:id="rId3"/>
              </a:rPr>
              <a:t>https://ukdhm.org</a:t>
            </a:r>
            <a:r>
              <a:rPr lang="en-US" sz="2400" b="1" dirty="0"/>
              <a:t>  </a:t>
            </a:r>
            <a:endParaRPr lang="en-GB" sz="2400" b="1" dirty="0"/>
          </a:p>
        </p:txBody>
      </p:sp>
    </p:spTree>
    <p:extLst>
      <p:ext uri="{BB962C8B-B14F-4D97-AF65-F5344CB8AC3E}">
        <p14:creationId xmlns:p14="http://schemas.microsoft.com/office/powerpoint/2010/main" val="2495037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DFF283F7-DCB0-B851-0762-D8E56CD72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018106"/>
            <a:ext cx="622776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02D6CD85-EB5D-D86C-EFC2-C48D79C66F4C}"/>
              </a:ext>
            </a:extLst>
          </p:cNvPr>
          <p:cNvSpPr txBox="1">
            <a:spLocks noChangeArrowheads="1"/>
          </p:cNvSpPr>
          <p:nvPr/>
        </p:nvSpPr>
        <p:spPr bwMode="auto">
          <a:xfrm>
            <a:off x="2199503" y="381001"/>
            <a:ext cx="80112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a:latin typeface="Arial Black" panose="020B0A04020102020204" pitchFamily="34" charset="0"/>
              </a:rPr>
              <a:t>Logo Getting Rid of the ‘Useless Eaters’ in Nazi Germany 1933-1945</a:t>
            </a:r>
          </a:p>
        </p:txBody>
      </p:sp>
      <p:sp>
        <p:nvSpPr>
          <p:cNvPr id="3076" name="TextBox 3">
            <a:extLst>
              <a:ext uri="{FF2B5EF4-FFF2-40B4-BE49-F238E27FC236}">
                <a16:creationId xmlns:a16="http://schemas.microsoft.com/office/drawing/2014/main" id="{DCF8BD65-F558-6229-3BF4-D2DA6698CA5A}"/>
              </a:ext>
            </a:extLst>
          </p:cNvPr>
          <p:cNvSpPr txBox="1">
            <a:spLocks noChangeArrowheads="1"/>
          </p:cNvSpPr>
          <p:nvPr/>
        </p:nvSpPr>
        <p:spPr bwMode="auto">
          <a:xfrm>
            <a:off x="4224338" y="1196976"/>
            <a:ext cx="6119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FF0000"/>
                </a:solidFill>
              </a:rPr>
              <a:t>This led to  1 million disabled people being killed in Greater Germany by 1946 as a BURDEN</a:t>
            </a:r>
          </a:p>
        </p:txBody>
      </p:sp>
      <p:pic>
        <p:nvPicPr>
          <p:cNvPr id="5" name="Picture 2">
            <a:extLst>
              <a:ext uri="{FF2B5EF4-FFF2-40B4-BE49-F238E27FC236}">
                <a16:creationId xmlns:a16="http://schemas.microsoft.com/office/drawing/2014/main" id="{4769CEB3-F00F-AD0C-2FE2-DA712024B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858963"/>
            <a:ext cx="30353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sosceles Triangle 5">
            <a:extLst>
              <a:ext uri="{FF2B5EF4-FFF2-40B4-BE49-F238E27FC236}">
                <a16:creationId xmlns:a16="http://schemas.microsoft.com/office/drawing/2014/main" id="{0AAF0B42-9FA2-3887-494F-E256A62AA612}"/>
              </a:ext>
            </a:extLst>
          </p:cNvPr>
          <p:cNvSpPr/>
          <p:nvPr/>
        </p:nvSpPr>
        <p:spPr>
          <a:xfrm rot="10800000">
            <a:off x="192088" y="381001"/>
            <a:ext cx="1439862" cy="1296988"/>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3079" name="Picture 1" descr="BADGE FINAL DHM TO P#2DFB7C (2).JPG">
            <a:extLst>
              <a:ext uri="{FF2B5EF4-FFF2-40B4-BE49-F238E27FC236}">
                <a16:creationId xmlns:a16="http://schemas.microsoft.com/office/drawing/2014/main" id="{F9A958CF-15B4-05F7-F334-84A0F354C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03" t="15099" r="6256" b="26471"/>
          <a:stretch>
            <a:fillRect/>
          </a:stretch>
        </p:blipFill>
        <p:spPr bwMode="auto">
          <a:xfrm>
            <a:off x="3265488" y="1943379"/>
            <a:ext cx="12747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https://encrypted-tbn3.gstatic.com/images?q=tbn:ANd9GcROznPhQcqVRHIJXjykn9aaEfIVJvp2kIuBF2I07dWzkmomRvbz">
            <a:extLst>
              <a:ext uri="{FF2B5EF4-FFF2-40B4-BE49-F238E27FC236}">
                <a16:creationId xmlns:a16="http://schemas.microsoft.com/office/drawing/2014/main" id="{15E4316F-71F6-172E-97A0-9230B401E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681" y="4365624"/>
            <a:ext cx="3024188"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F7D9DD-676E-B1F8-0CDE-4326804B0254}"/>
              </a:ext>
            </a:extLst>
          </p:cNvPr>
          <p:cNvPicPr>
            <a:picLocks noChangeAspect="1"/>
          </p:cNvPicPr>
          <p:nvPr/>
        </p:nvPicPr>
        <p:blipFill>
          <a:blip r:embed="rId6"/>
          <a:stretch>
            <a:fillRect/>
          </a:stretch>
        </p:blipFill>
        <p:spPr>
          <a:xfrm>
            <a:off x="9555376" y="630331"/>
            <a:ext cx="2444537" cy="2095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458"/>
                                        </p:tgtEl>
                                        <p:attrNameLst>
                                          <p:attrName>style.visibility</p:attrName>
                                        </p:attrNameLst>
                                      </p:cBhvr>
                                      <p:to>
                                        <p:strVal val="visible"/>
                                      </p:to>
                                    </p:set>
                                    <p:animEffect transition="in" filter="blinds(horizontal)">
                                      <p:cBhvr>
                                        <p:cTn id="1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2C7B4-188A-1998-B106-36E368DB15F3}"/>
              </a:ext>
            </a:extLst>
          </p:cNvPr>
          <p:cNvPicPr>
            <a:picLocks noChangeAspect="1"/>
          </p:cNvPicPr>
          <p:nvPr/>
        </p:nvPicPr>
        <p:blipFill>
          <a:blip r:embed="rId2"/>
          <a:stretch>
            <a:fillRect/>
          </a:stretch>
        </p:blipFill>
        <p:spPr>
          <a:xfrm>
            <a:off x="1229570" y="0"/>
            <a:ext cx="9732860" cy="6858000"/>
          </a:xfrm>
          <a:prstGeom prst="rect">
            <a:avLst/>
          </a:prstGeom>
        </p:spPr>
      </p:pic>
    </p:spTree>
    <p:extLst>
      <p:ext uri="{BB962C8B-B14F-4D97-AF65-F5344CB8AC3E}">
        <p14:creationId xmlns:p14="http://schemas.microsoft.com/office/powerpoint/2010/main" val="270160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4E36E-DC1C-7BAC-524D-B4B2C664F4DB}"/>
              </a:ext>
            </a:extLst>
          </p:cNvPr>
          <p:cNvPicPr>
            <a:picLocks noChangeAspect="1"/>
          </p:cNvPicPr>
          <p:nvPr/>
        </p:nvPicPr>
        <p:blipFill>
          <a:blip r:embed="rId2"/>
          <a:stretch>
            <a:fillRect/>
          </a:stretch>
        </p:blipFill>
        <p:spPr>
          <a:xfrm>
            <a:off x="1214034" y="0"/>
            <a:ext cx="9763932" cy="6858000"/>
          </a:xfrm>
          <a:prstGeom prst="rect">
            <a:avLst/>
          </a:prstGeom>
        </p:spPr>
      </p:pic>
    </p:spTree>
    <p:extLst>
      <p:ext uri="{BB962C8B-B14F-4D97-AF65-F5344CB8AC3E}">
        <p14:creationId xmlns:p14="http://schemas.microsoft.com/office/powerpoint/2010/main" val="187085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DEA5A4-87B4-305E-A374-F19A03B93C3E}"/>
              </a:ext>
            </a:extLst>
          </p:cNvPr>
          <p:cNvPicPr>
            <a:picLocks noChangeAspect="1"/>
          </p:cNvPicPr>
          <p:nvPr/>
        </p:nvPicPr>
        <p:blipFill>
          <a:blip r:embed="rId2"/>
          <a:stretch>
            <a:fillRect/>
          </a:stretch>
        </p:blipFill>
        <p:spPr>
          <a:xfrm>
            <a:off x="2237782" y="49427"/>
            <a:ext cx="9693518" cy="6858000"/>
          </a:xfrm>
          <a:prstGeom prst="rect">
            <a:avLst/>
          </a:prstGeom>
        </p:spPr>
      </p:pic>
    </p:spTree>
    <p:extLst>
      <p:ext uri="{BB962C8B-B14F-4D97-AF65-F5344CB8AC3E}">
        <p14:creationId xmlns:p14="http://schemas.microsoft.com/office/powerpoint/2010/main" val="3449944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96ED-CD5F-5B37-4D20-4D7447180394}"/>
              </a:ext>
            </a:extLst>
          </p:cNvPr>
          <p:cNvSpPr>
            <a:spLocks noGrp="1"/>
          </p:cNvSpPr>
          <p:nvPr>
            <p:ph type="title"/>
          </p:nvPr>
        </p:nvSpPr>
        <p:spPr>
          <a:xfrm>
            <a:off x="603422" y="183023"/>
            <a:ext cx="10515600" cy="882907"/>
          </a:xfrm>
        </p:spPr>
        <p:txBody>
          <a:bodyPr>
            <a:normAutofit/>
          </a:bodyPr>
          <a:lstStyle/>
          <a:p>
            <a:r>
              <a:rPr lang="en-US" sz="2800" b="1" dirty="0">
                <a:solidFill>
                  <a:srgbClr val="FF0000"/>
                </a:solidFill>
              </a:rPr>
              <a:t>Disabled people have always sought a means of surviving  in society. But attitudes change and new barriers emerge.</a:t>
            </a:r>
            <a:endParaRPr lang="en-GB" sz="2800" b="1" dirty="0">
              <a:solidFill>
                <a:srgbClr val="FF0000"/>
              </a:solidFill>
            </a:endParaRPr>
          </a:p>
        </p:txBody>
      </p:sp>
      <p:pic>
        <p:nvPicPr>
          <p:cNvPr id="6" name="Content Placeholder 5" descr="A drawing of two people&#10;&#10;Description automatically generated">
            <a:extLst>
              <a:ext uri="{FF2B5EF4-FFF2-40B4-BE49-F238E27FC236}">
                <a16:creationId xmlns:a16="http://schemas.microsoft.com/office/drawing/2014/main" id="{F0B0DF08-180F-E6D6-3680-B575A4BD72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4030" y="1351479"/>
            <a:ext cx="1812544" cy="2168278"/>
          </a:xfrm>
        </p:spPr>
      </p:pic>
      <p:pic>
        <p:nvPicPr>
          <p:cNvPr id="8" name="Content Placeholder 7" descr="A cartoon of a person standing in front of a door&#10;&#10;Description automatically generated">
            <a:extLst>
              <a:ext uri="{FF2B5EF4-FFF2-40B4-BE49-F238E27FC236}">
                <a16:creationId xmlns:a16="http://schemas.microsoft.com/office/drawing/2014/main" id="{A5D3941F-967B-4446-B7F7-47864092E3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53503" y="1200871"/>
            <a:ext cx="3347353" cy="2442046"/>
          </a:xfrm>
        </p:spPr>
      </p:pic>
      <p:pic>
        <p:nvPicPr>
          <p:cNvPr id="10" name="Picture 9" descr="A person sitting on a bench with a group of people&#10;&#10;Description automatically generated">
            <a:extLst>
              <a:ext uri="{FF2B5EF4-FFF2-40B4-BE49-F238E27FC236}">
                <a16:creationId xmlns:a16="http://schemas.microsoft.com/office/drawing/2014/main" id="{2CAEE905-DFA6-2690-EA20-7A14D000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751" y="1333704"/>
            <a:ext cx="2026731" cy="2488059"/>
          </a:xfrm>
          <a:prstGeom prst="rect">
            <a:avLst/>
          </a:prstGeom>
        </p:spPr>
      </p:pic>
      <p:pic>
        <p:nvPicPr>
          <p:cNvPr id="12" name="Picture 11" descr="A person in a wheelchair painting&#10;&#10;Description automatically generated">
            <a:extLst>
              <a:ext uri="{FF2B5EF4-FFF2-40B4-BE49-F238E27FC236}">
                <a16:creationId xmlns:a16="http://schemas.microsoft.com/office/drawing/2014/main" id="{340C6F97-BC2E-2174-1E85-F74565AF6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29" y="4085942"/>
            <a:ext cx="2294348" cy="2294348"/>
          </a:xfrm>
          <a:prstGeom prst="rect">
            <a:avLst/>
          </a:prstGeom>
        </p:spPr>
      </p:pic>
      <p:pic>
        <p:nvPicPr>
          <p:cNvPr id="18" name="Picture 17" descr="A group of people standing with crutches&#10;&#10;Description automatically generated">
            <a:extLst>
              <a:ext uri="{FF2B5EF4-FFF2-40B4-BE49-F238E27FC236}">
                <a16:creationId xmlns:a16="http://schemas.microsoft.com/office/drawing/2014/main" id="{5F28ABDA-1348-1ECB-4FB8-950B27EC8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820" y="1351479"/>
            <a:ext cx="3347354" cy="1882887"/>
          </a:xfrm>
          <a:prstGeom prst="rect">
            <a:avLst/>
          </a:prstGeom>
        </p:spPr>
      </p:pic>
      <p:sp>
        <p:nvSpPr>
          <p:cNvPr id="19" name="TextBox 18">
            <a:extLst>
              <a:ext uri="{FF2B5EF4-FFF2-40B4-BE49-F238E27FC236}">
                <a16:creationId xmlns:a16="http://schemas.microsoft.com/office/drawing/2014/main" id="{1ED560A6-059D-6004-278B-9DEE718B4055}"/>
              </a:ext>
            </a:extLst>
          </p:cNvPr>
          <p:cNvSpPr txBox="1"/>
          <p:nvPr/>
        </p:nvSpPr>
        <p:spPr>
          <a:xfrm>
            <a:off x="247135" y="3453845"/>
            <a:ext cx="2629473" cy="523220"/>
          </a:xfrm>
          <a:prstGeom prst="rect">
            <a:avLst/>
          </a:prstGeom>
          <a:noFill/>
        </p:spPr>
        <p:txBody>
          <a:bodyPr wrap="square" rtlCol="0">
            <a:spAutoFit/>
          </a:bodyPr>
          <a:lstStyle/>
          <a:p>
            <a:r>
              <a:rPr lang="en-US" sz="1400" b="1" dirty="0"/>
              <a:t>Disabled worker and daughter </a:t>
            </a:r>
          </a:p>
          <a:p>
            <a:r>
              <a:rPr lang="en-US" sz="1400" b="1" dirty="0"/>
              <a:t>on the tramp C18th</a:t>
            </a:r>
            <a:endParaRPr lang="en-GB" sz="1400" b="1" dirty="0"/>
          </a:p>
        </p:txBody>
      </p:sp>
      <p:sp>
        <p:nvSpPr>
          <p:cNvPr id="20" name="TextBox 19">
            <a:extLst>
              <a:ext uri="{FF2B5EF4-FFF2-40B4-BE49-F238E27FC236}">
                <a16:creationId xmlns:a16="http://schemas.microsoft.com/office/drawing/2014/main" id="{8854B5C3-63EB-38D2-5745-2AFAD5C2F61E}"/>
              </a:ext>
            </a:extLst>
          </p:cNvPr>
          <p:cNvSpPr txBox="1"/>
          <p:nvPr/>
        </p:nvSpPr>
        <p:spPr>
          <a:xfrm>
            <a:off x="2965291" y="3698489"/>
            <a:ext cx="3402549" cy="307777"/>
          </a:xfrm>
          <a:prstGeom prst="rect">
            <a:avLst/>
          </a:prstGeom>
          <a:noFill/>
        </p:spPr>
        <p:txBody>
          <a:bodyPr wrap="square" rtlCol="0">
            <a:spAutoFit/>
          </a:bodyPr>
          <a:lstStyle/>
          <a:p>
            <a:r>
              <a:rPr lang="en-US" sz="1400" b="1" dirty="0"/>
              <a:t>The Admiral’s Messenger</a:t>
            </a:r>
            <a:endParaRPr lang="en-GB" sz="1400" b="1" dirty="0"/>
          </a:p>
        </p:txBody>
      </p:sp>
      <p:sp>
        <p:nvSpPr>
          <p:cNvPr id="21" name="TextBox 20">
            <a:extLst>
              <a:ext uri="{FF2B5EF4-FFF2-40B4-BE49-F238E27FC236}">
                <a16:creationId xmlns:a16="http://schemas.microsoft.com/office/drawing/2014/main" id="{AB236AA2-7100-4DCC-B1D0-B3E11C06EAF2}"/>
              </a:ext>
            </a:extLst>
          </p:cNvPr>
          <p:cNvSpPr txBox="1"/>
          <p:nvPr/>
        </p:nvSpPr>
        <p:spPr>
          <a:xfrm>
            <a:off x="247135" y="6490655"/>
            <a:ext cx="2582562" cy="307777"/>
          </a:xfrm>
          <a:prstGeom prst="rect">
            <a:avLst/>
          </a:prstGeom>
          <a:noFill/>
        </p:spPr>
        <p:txBody>
          <a:bodyPr wrap="square" rtlCol="0">
            <a:spAutoFit/>
          </a:bodyPr>
          <a:lstStyle/>
          <a:p>
            <a:r>
              <a:rPr lang="en-US" sz="1400" b="1" dirty="0"/>
              <a:t>Renoir Painting</a:t>
            </a:r>
            <a:endParaRPr lang="en-GB" sz="1400" b="1" dirty="0"/>
          </a:p>
        </p:txBody>
      </p:sp>
      <p:sp>
        <p:nvSpPr>
          <p:cNvPr id="23" name="TextBox 22">
            <a:extLst>
              <a:ext uri="{FF2B5EF4-FFF2-40B4-BE49-F238E27FC236}">
                <a16:creationId xmlns:a16="http://schemas.microsoft.com/office/drawing/2014/main" id="{2B29F7E5-1687-FA0C-B2AE-E0F62BD3C2DF}"/>
              </a:ext>
            </a:extLst>
          </p:cNvPr>
          <p:cNvSpPr txBox="1"/>
          <p:nvPr/>
        </p:nvSpPr>
        <p:spPr>
          <a:xfrm>
            <a:off x="8734820" y="3372793"/>
            <a:ext cx="3229947" cy="523220"/>
          </a:xfrm>
          <a:prstGeom prst="rect">
            <a:avLst/>
          </a:prstGeom>
          <a:noFill/>
        </p:spPr>
        <p:txBody>
          <a:bodyPr wrap="square" rtlCol="0">
            <a:spAutoFit/>
          </a:bodyPr>
          <a:lstStyle/>
          <a:p>
            <a:r>
              <a:rPr lang="en-US" sz="1400" b="1" dirty="0"/>
              <a:t>South Wales Miners  supported South </a:t>
            </a:r>
          </a:p>
          <a:p>
            <a:r>
              <a:rPr lang="en-US" sz="1400" b="1" dirty="0"/>
              <a:t>Wales Miners Federation Rest Home</a:t>
            </a:r>
            <a:endParaRPr lang="en-GB" sz="1400" b="1" dirty="0"/>
          </a:p>
        </p:txBody>
      </p:sp>
      <p:sp>
        <p:nvSpPr>
          <p:cNvPr id="24" name="TextBox 23">
            <a:extLst>
              <a:ext uri="{FF2B5EF4-FFF2-40B4-BE49-F238E27FC236}">
                <a16:creationId xmlns:a16="http://schemas.microsoft.com/office/drawing/2014/main" id="{2AD50E6E-FFD5-48F4-C948-93023B4ECF35}"/>
              </a:ext>
            </a:extLst>
          </p:cNvPr>
          <p:cNvSpPr txBox="1"/>
          <p:nvPr/>
        </p:nvSpPr>
        <p:spPr>
          <a:xfrm>
            <a:off x="6456523" y="3805834"/>
            <a:ext cx="2533033" cy="523220"/>
          </a:xfrm>
          <a:prstGeom prst="rect">
            <a:avLst/>
          </a:prstGeom>
          <a:noFill/>
        </p:spPr>
        <p:txBody>
          <a:bodyPr wrap="square" rtlCol="0">
            <a:spAutoFit/>
          </a:bodyPr>
          <a:lstStyle/>
          <a:p>
            <a:r>
              <a:rPr lang="en-US" sz="1400" b="1" dirty="0"/>
              <a:t>Blind Curds and Wey Seller C18th Cheapside</a:t>
            </a:r>
            <a:endParaRPr lang="en-GB" sz="1400" b="1" dirty="0"/>
          </a:p>
        </p:txBody>
      </p:sp>
      <p:pic>
        <p:nvPicPr>
          <p:cNvPr id="29" name="Picture 28" descr="A group of people in wheelchairs holding signs&#10;&#10;Description automatically generated">
            <a:extLst>
              <a:ext uri="{FF2B5EF4-FFF2-40B4-BE49-F238E27FC236}">
                <a16:creationId xmlns:a16="http://schemas.microsoft.com/office/drawing/2014/main" id="{A7A63E34-D1A9-7947-6256-CFCC9BF97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410" y="4006266"/>
            <a:ext cx="3440770" cy="2305047"/>
          </a:xfrm>
          <a:prstGeom prst="rect">
            <a:avLst/>
          </a:prstGeom>
        </p:spPr>
      </p:pic>
      <p:sp>
        <p:nvSpPr>
          <p:cNvPr id="30" name="TextBox 29">
            <a:extLst>
              <a:ext uri="{FF2B5EF4-FFF2-40B4-BE49-F238E27FC236}">
                <a16:creationId xmlns:a16="http://schemas.microsoft.com/office/drawing/2014/main" id="{5089B7EA-246B-8316-1E41-549C55954CF8}"/>
              </a:ext>
            </a:extLst>
          </p:cNvPr>
          <p:cNvSpPr txBox="1"/>
          <p:nvPr/>
        </p:nvSpPr>
        <p:spPr>
          <a:xfrm>
            <a:off x="2876608" y="6340514"/>
            <a:ext cx="3440769" cy="584775"/>
          </a:xfrm>
          <a:prstGeom prst="rect">
            <a:avLst/>
          </a:prstGeom>
          <a:noFill/>
        </p:spPr>
        <p:txBody>
          <a:bodyPr wrap="square" rtlCol="0">
            <a:spAutoFit/>
          </a:bodyPr>
          <a:lstStyle/>
          <a:p>
            <a:r>
              <a:rPr lang="en-US" sz="1600" b="1" dirty="0"/>
              <a:t>Hampshire Centre Independent Living 1988</a:t>
            </a:r>
            <a:endParaRPr lang="en-GB" sz="1600" b="1" dirty="0"/>
          </a:p>
        </p:txBody>
      </p:sp>
      <p:pic>
        <p:nvPicPr>
          <p:cNvPr id="32" name="Picture 31" descr="A person using a machine&#10;&#10;Description automatically generated">
            <a:extLst>
              <a:ext uri="{FF2B5EF4-FFF2-40B4-BE49-F238E27FC236}">
                <a16:creationId xmlns:a16="http://schemas.microsoft.com/office/drawing/2014/main" id="{136FD20E-AA05-CE9A-59FD-18D2E82361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300" y="4353803"/>
            <a:ext cx="1781520" cy="1781520"/>
          </a:xfrm>
          <a:prstGeom prst="rect">
            <a:avLst/>
          </a:prstGeom>
        </p:spPr>
      </p:pic>
      <p:pic>
        <p:nvPicPr>
          <p:cNvPr id="34" name="Picture 33" descr="A group of people standing in a room&#10;&#10;Description automatically generated">
            <a:extLst>
              <a:ext uri="{FF2B5EF4-FFF2-40B4-BE49-F238E27FC236}">
                <a16:creationId xmlns:a16="http://schemas.microsoft.com/office/drawing/2014/main" id="{8FBDD3EE-D769-0B72-80F8-E32B381CBD0E}"/>
              </a:ext>
            </a:extLst>
          </p:cNvPr>
          <p:cNvPicPr>
            <a:picLocks noChangeAspect="1"/>
          </p:cNvPicPr>
          <p:nvPr/>
        </p:nvPicPr>
        <p:blipFill>
          <a:blip r:embed="rId9">
            <a:extLst>
              <a:ext uri="{28A0092B-C50C-407E-A947-70E740481C1C}">
                <a14:useLocalDpi xmlns:a14="http://schemas.microsoft.com/office/drawing/2010/main" val="0"/>
              </a:ext>
            </a:extLst>
          </a:blip>
          <a:srcRect l="9353" t="16596" r="11498" b="18442"/>
          <a:stretch/>
        </p:blipFill>
        <p:spPr>
          <a:xfrm>
            <a:off x="9053188" y="4034439"/>
            <a:ext cx="2798262" cy="2276873"/>
          </a:xfrm>
          <a:prstGeom prst="rect">
            <a:avLst/>
          </a:prstGeom>
        </p:spPr>
      </p:pic>
      <p:sp>
        <p:nvSpPr>
          <p:cNvPr id="35" name="TextBox 34">
            <a:extLst>
              <a:ext uri="{FF2B5EF4-FFF2-40B4-BE49-F238E27FC236}">
                <a16:creationId xmlns:a16="http://schemas.microsoft.com/office/drawing/2014/main" id="{4D68204B-E646-E941-5549-6F633C753173}"/>
              </a:ext>
            </a:extLst>
          </p:cNvPr>
          <p:cNvSpPr txBox="1"/>
          <p:nvPr/>
        </p:nvSpPr>
        <p:spPr>
          <a:xfrm>
            <a:off x="6400856" y="6336061"/>
            <a:ext cx="5367115" cy="646331"/>
          </a:xfrm>
          <a:prstGeom prst="rect">
            <a:avLst/>
          </a:prstGeom>
          <a:noFill/>
        </p:spPr>
        <p:txBody>
          <a:bodyPr wrap="square" rtlCol="0">
            <a:spAutoFit/>
          </a:bodyPr>
          <a:lstStyle/>
          <a:p>
            <a:r>
              <a:rPr lang="en-US" b="1" dirty="0"/>
              <a:t>Left female amputee riveter 1940 . Right Deaf Munitions workers 18914-18</a:t>
            </a:r>
            <a:endParaRPr lang="en-GB" b="1" dirty="0"/>
          </a:p>
        </p:txBody>
      </p:sp>
    </p:spTree>
    <p:extLst>
      <p:ext uri="{BB962C8B-B14F-4D97-AF65-F5344CB8AC3E}">
        <p14:creationId xmlns:p14="http://schemas.microsoft.com/office/powerpoint/2010/main" val="1021975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D116F-D370-0C21-3443-ABCBD83FFC44}"/>
              </a:ext>
            </a:extLst>
          </p:cNvPr>
          <p:cNvPicPr>
            <a:picLocks noChangeAspect="1"/>
          </p:cNvPicPr>
          <p:nvPr/>
        </p:nvPicPr>
        <p:blipFill>
          <a:blip r:embed="rId2"/>
          <a:stretch>
            <a:fillRect/>
          </a:stretch>
        </p:blipFill>
        <p:spPr>
          <a:xfrm>
            <a:off x="476865" y="381000"/>
            <a:ext cx="9144000" cy="6096000"/>
          </a:xfrm>
          <a:prstGeom prst="rect">
            <a:avLst/>
          </a:prstGeom>
        </p:spPr>
      </p:pic>
      <p:sp>
        <p:nvSpPr>
          <p:cNvPr id="3" name="TextBox 2">
            <a:extLst>
              <a:ext uri="{FF2B5EF4-FFF2-40B4-BE49-F238E27FC236}">
                <a16:creationId xmlns:a16="http://schemas.microsoft.com/office/drawing/2014/main" id="{B8DF0ACC-0ADD-4506-9C99-3D759C24E59B}"/>
              </a:ext>
            </a:extLst>
          </p:cNvPr>
          <p:cNvSpPr txBox="1"/>
          <p:nvPr/>
        </p:nvSpPr>
        <p:spPr>
          <a:xfrm>
            <a:off x="9866671" y="604684"/>
            <a:ext cx="2325329" cy="2308324"/>
          </a:xfrm>
          <a:prstGeom prst="rect">
            <a:avLst/>
          </a:prstGeom>
          <a:noFill/>
        </p:spPr>
        <p:txBody>
          <a:bodyPr wrap="square" rtlCol="0">
            <a:spAutoFit/>
          </a:bodyPr>
          <a:lstStyle/>
          <a:p>
            <a:pPr algn="l">
              <a:spcBef>
                <a:spcPts val="2625"/>
              </a:spcBef>
            </a:pPr>
            <a:r>
              <a:rPr lang="en-US" b="1" i="0" dirty="0">
                <a:solidFill>
                  <a:srgbClr val="0B0C0C"/>
                </a:solidFill>
                <a:effectLst/>
                <a:latin typeface="GDS Transport"/>
              </a:rPr>
              <a:t>14.8 m -Proportion of the population with a long-term health condition, classed as disabled, including those limited a lot, people aged 16 to 64 years, UK, 2022/2023</a:t>
            </a:r>
          </a:p>
        </p:txBody>
      </p:sp>
    </p:spTree>
    <p:extLst>
      <p:ext uri="{BB962C8B-B14F-4D97-AF65-F5344CB8AC3E}">
        <p14:creationId xmlns:p14="http://schemas.microsoft.com/office/powerpoint/2010/main" val="293710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D53282-157B-20D6-3CCA-CF37160108BC}"/>
              </a:ext>
            </a:extLst>
          </p:cNvPr>
          <p:cNvSpPr txBox="1"/>
          <p:nvPr/>
        </p:nvSpPr>
        <p:spPr>
          <a:xfrm>
            <a:off x="247035" y="212607"/>
            <a:ext cx="1758746" cy="4801314"/>
          </a:xfrm>
          <a:prstGeom prst="rect">
            <a:avLst/>
          </a:prstGeom>
          <a:noFill/>
        </p:spPr>
        <p:txBody>
          <a:bodyPr wrap="square">
            <a:spAutoFit/>
          </a:bodyPr>
          <a:lstStyle/>
          <a:p>
            <a:r>
              <a:rPr lang="en-US" b="1" dirty="0"/>
              <a:t>Disabled workers are more likely to work in the Health, Retail and Education industries</a:t>
            </a:r>
          </a:p>
          <a:p>
            <a:r>
              <a:rPr lang="en-US" b="1" dirty="0"/>
              <a:t>Figure 21: Percentage of people employed in each industry by disability status, people aged 16 to 64 years, UK, 2022/2023</a:t>
            </a:r>
          </a:p>
        </p:txBody>
      </p:sp>
      <p:pic>
        <p:nvPicPr>
          <p:cNvPr id="4" name="Picture 3">
            <a:extLst>
              <a:ext uri="{FF2B5EF4-FFF2-40B4-BE49-F238E27FC236}">
                <a16:creationId xmlns:a16="http://schemas.microsoft.com/office/drawing/2014/main" id="{BBA14532-FD79-6C27-D0D4-73305101F257}"/>
              </a:ext>
            </a:extLst>
          </p:cNvPr>
          <p:cNvPicPr>
            <a:picLocks noChangeAspect="1"/>
          </p:cNvPicPr>
          <p:nvPr/>
        </p:nvPicPr>
        <p:blipFill>
          <a:blip r:embed="rId2"/>
          <a:stretch>
            <a:fillRect/>
          </a:stretch>
        </p:blipFill>
        <p:spPr>
          <a:xfrm>
            <a:off x="2467258" y="212607"/>
            <a:ext cx="9724742" cy="6483161"/>
          </a:xfrm>
          <a:prstGeom prst="rect">
            <a:avLst/>
          </a:prstGeom>
        </p:spPr>
      </p:pic>
    </p:spTree>
    <p:extLst>
      <p:ext uri="{BB962C8B-B14F-4D97-AF65-F5344CB8AC3E}">
        <p14:creationId xmlns:p14="http://schemas.microsoft.com/office/powerpoint/2010/main" val="314256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BD6E2-F529-5FFE-E99D-D0D6FC94B1D0}"/>
              </a:ext>
            </a:extLst>
          </p:cNvPr>
          <p:cNvSpPr txBox="1"/>
          <p:nvPr/>
        </p:nvSpPr>
        <p:spPr>
          <a:xfrm>
            <a:off x="3049229" y="3244334"/>
            <a:ext cx="6098458" cy="369332"/>
          </a:xfrm>
          <a:prstGeom prst="rect">
            <a:avLst/>
          </a:prstGeom>
          <a:noFill/>
        </p:spPr>
        <p:txBody>
          <a:bodyPr wrap="square">
            <a:spAutoFit/>
          </a:bodyPr>
          <a:lstStyle/>
          <a:p>
            <a:endParaRPr lang="en-GB" dirty="0"/>
          </a:p>
        </p:txBody>
      </p:sp>
      <p:sp>
        <p:nvSpPr>
          <p:cNvPr id="6" name="TextBox 5">
            <a:extLst>
              <a:ext uri="{FF2B5EF4-FFF2-40B4-BE49-F238E27FC236}">
                <a16:creationId xmlns:a16="http://schemas.microsoft.com/office/drawing/2014/main" id="{3E958426-C8EA-83F6-FC6B-C77FEFA11333}"/>
              </a:ext>
            </a:extLst>
          </p:cNvPr>
          <p:cNvSpPr txBox="1"/>
          <p:nvPr/>
        </p:nvSpPr>
        <p:spPr>
          <a:xfrm>
            <a:off x="250723" y="752168"/>
            <a:ext cx="2005780" cy="2308324"/>
          </a:xfrm>
          <a:prstGeom prst="rect">
            <a:avLst/>
          </a:prstGeom>
          <a:noFill/>
        </p:spPr>
        <p:txBody>
          <a:bodyPr wrap="square" rtlCol="0">
            <a:spAutoFit/>
          </a:bodyPr>
          <a:lstStyle/>
          <a:p>
            <a:pPr algn="l">
              <a:spcBef>
                <a:spcPts val="2625"/>
              </a:spcBef>
            </a:pPr>
            <a:r>
              <a:rPr lang="en-US" b="1" i="0" dirty="0">
                <a:solidFill>
                  <a:srgbClr val="0B0C0C"/>
                </a:solidFill>
                <a:effectLst/>
                <a:latin typeface="GDS Transport"/>
              </a:rPr>
              <a:t> Proportion of people in employment by main health condition, people aged 16 to 64 years, UK, 2022/2023</a:t>
            </a:r>
          </a:p>
        </p:txBody>
      </p:sp>
      <p:pic>
        <p:nvPicPr>
          <p:cNvPr id="8" name="Picture 7">
            <a:extLst>
              <a:ext uri="{FF2B5EF4-FFF2-40B4-BE49-F238E27FC236}">
                <a16:creationId xmlns:a16="http://schemas.microsoft.com/office/drawing/2014/main" id="{32C8DFE1-D065-B1A6-1380-6D537CF625EC}"/>
              </a:ext>
            </a:extLst>
          </p:cNvPr>
          <p:cNvPicPr>
            <a:picLocks noChangeAspect="1"/>
          </p:cNvPicPr>
          <p:nvPr/>
        </p:nvPicPr>
        <p:blipFill>
          <a:blip r:embed="rId2"/>
          <a:srcRect t="18857" b="9773"/>
          <a:stretch/>
        </p:blipFill>
        <p:spPr>
          <a:xfrm>
            <a:off x="2960249" y="86969"/>
            <a:ext cx="6851016" cy="6594187"/>
          </a:xfrm>
          <a:prstGeom prst="rect">
            <a:avLst/>
          </a:prstGeom>
        </p:spPr>
      </p:pic>
    </p:spTree>
    <p:extLst>
      <p:ext uri="{BB962C8B-B14F-4D97-AF65-F5344CB8AC3E}">
        <p14:creationId xmlns:p14="http://schemas.microsoft.com/office/powerpoint/2010/main" val="3908138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243</TotalTime>
  <Words>455</Words>
  <Application>Microsoft Office PowerPoint</Application>
  <PresentationFormat>Widescreen</PresentationFormat>
  <Paragraphs>33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Aptos Display</vt:lpstr>
      <vt:lpstr>Arial</vt:lpstr>
      <vt:lpstr>Arial Black</vt:lpstr>
      <vt:lpstr>GDS Transport</vt:lpstr>
      <vt:lpstr>Times New Roman</vt:lpstr>
      <vt:lpstr>Office Theme</vt:lpstr>
      <vt:lpstr>PowerPoint Presentation</vt:lpstr>
      <vt:lpstr>PowerPoint Presentation</vt:lpstr>
      <vt:lpstr>PowerPoint Presentation</vt:lpstr>
      <vt:lpstr>PowerPoint Presentation</vt:lpstr>
      <vt:lpstr>PowerPoint Presentation</vt:lpstr>
      <vt:lpstr>Disabled people have always sought a means of surviving  in society. But attitudes change and new barriers emerge.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Rieser</dc:creator>
  <cp:lastModifiedBy>Richard Rieser</cp:lastModifiedBy>
  <cp:revision>5</cp:revision>
  <dcterms:created xsi:type="dcterms:W3CDTF">2024-11-12T11:36:04Z</dcterms:created>
  <dcterms:modified xsi:type="dcterms:W3CDTF">2024-11-14T11:02:30Z</dcterms:modified>
</cp:coreProperties>
</file>